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24387175" cy="13716000"/>
  <p:notesSz cx="6858000" cy="91440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9829" autoAdjust="0"/>
  </p:normalViewPr>
  <p:slideViewPr>
    <p:cSldViewPr>
      <p:cViewPr varScale="1">
        <p:scale>
          <a:sx n="49" d="100"/>
          <a:sy n="49" d="100"/>
        </p:scale>
        <p:origin x="-126" y="-162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3915656668093822"/>
          <c:y val="0.12030075187969924"/>
        </c:manualLayout>
      </c:layout>
      <c:overlay val="1"/>
      <c:txPr>
        <a:bodyPr/>
        <a:lstStyle/>
        <a:p>
          <a:pPr>
            <a:defRPr sz="4000"/>
          </a:pPr>
          <a:endParaRPr lang="en-US"/>
        </a:p>
      </c:txPr>
    </c:title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tx2">
            <a:lumMod val="25000"/>
          </a:schemeClr>
        </a:solidFill>
        <a:ln>
          <a:noFill/>
        </a:ln>
        <a:effectLst/>
        <a:scene3d>
          <a:camera prst="orthographicFront"/>
          <a:lightRig rig="threePt" dir="t"/>
        </a:scene3d>
      </c:spPr>
    </c:floor>
    <c:sideWall>
      <c:thickness val="0"/>
      <c:spPr>
        <a:ln w="76200"/>
      </c:spPr>
    </c:sideWall>
    <c:backWall>
      <c:thickness val="0"/>
      <c:spPr>
        <a:ln w="76200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Millions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plastic">
              <a:bevelT w="190500" h="190500"/>
            </a:sp3d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scene3d>
                <a:camera prst="orthographicFront"/>
                <a:lightRig rig="threePt" dir="t"/>
              </a:scene3d>
              <a:sp3d prstMaterial="plastic">
                <a:bevelT w="190500" h="190500"/>
              </a:sp3d>
            </c:spPr>
            <c:pictureOptions>
              <c:pictureFormat val="stretch"/>
            </c:pictureOptions>
          </c:dPt>
          <c:dLbls>
            <c:dLbl>
              <c:idx val="0"/>
              <c:layout>
                <c:manualLayout>
                  <c:x val="6.3874572104378642E-3"/>
                  <c:y val="-2.0050125313283162E-2"/>
                </c:manualLayout>
              </c:layout>
              <c:spPr/>
              <c:txPr>
                <a:bodyPr/>
                <a:lstStyle/>
                <a:p>
                  <a:pPr algn="just">
                    <a:defRPr sz="3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715247797676077E-3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067792822162397E-3"/>
                  <c:y val="-2.0050125313283207E-2"/>
                </c:manualLayout>
              </c:layout>
              <c:spPr/>
              <c:txPr>
                <a:bodyPr/>
                <a:lstStyle/>
                <a:p>
                  <a:pPr algn="just">
                    <a:defRPr sz="4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067792822162397E-3"/>
                  <c:y val="-1.5037593984962405E-2"/>
                </c:manualLayout>
              </c:layout>
              <c:spPr/>
              <c:txPr>
                <a:bodyPr/>
                <a:lstStyle/>
                <a:p>
                  <a:pPr algn="just">
                    <a:defRPr sz="4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94236492654104E-2"/>
                  <c:y val="-1.8796992481203006E-2"/>
                </c:manualLayout>
              </c:layout>
              <c:spPr/>
              <c:txPr>
                <a:bodyPr/>
                <a:lstStyle/>
                <a:p>
                  <a:pPr algn="just">
                    <a:defRPr sz="6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just">
                  <a:defRPr sz="4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2.8</c:v>
                </c:pt>
                <c:pt idx="2">
                  <c:v>3.6</c:v>
                </c:pt>
                <c:pt idx="3">
                  <c:v>4.5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77280"/>
        <c:axId val="5778432"/>
        <c:axId val="0"/>
      </c:bar3DChart>
      <c:catAx>
        <c:axId val="57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t" anchorCtr="1"/>
          <a:lstStyle/>
          <a:p>
            <a:pPr>
              <a:defRPr sz="4000" b="1"/>
            </a:pPr>
            <a:endParaRPr lang="en-US"/>
          </a:p>
        </c:txPr>
        <c:crossAx val="5778432"/>
        <c:crosses val="autoZero"/>
        <c:auto val="1"/>
        <c:lblAlgn val="ctr"/>
        <c:lblOffset val="100"/>
        <c:noMultiLvlLbl val="0"/>
      </c:catAx>
      <c:valAx>
        <c:axId val="5778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7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132F2-7E90-4400-8190-17A64568037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F441-33DF-4108-B28F-63E84A6E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F441-33DF-4108-B28F-63E84A6E9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8F441-33DF-4108-B28F-63E84A6E9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0" y="-1447800"/>
            <a:ext cx="9829800" cy="14693681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0" y="9504252"/>
            <a:ext cx="24387175" cy="42259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17728" tIns="108864" rIns="217728" bIns="108864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6283521" y="0"/>
            <a:ext cx="8103655" cy="13716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17728" tIns="108864" rIns="217728" bIns="108864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30120" y="6675120"/>
            <a:ext cx="18582437" cy="4602480"/>
          </a:xfrm>
        </p:spPr>
        <p:txBody>
          <a:bodyPr rIns="108864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40750" y="3089624"/>
            <a:ext cx="18582437" cy="3505200"/>
          </a:xfrm>
        </p:spPr>
        <p:txBody>
          <a:bodyPr tIns="0" rIns="108864" bIns="0" anchor="b">
            <a:normAutofit/>
          </a:bodyPr>
          <a:lstStyle>
            <a:lvl1pPr marL="0" indent="0" algn="r">
              <a:buNone/>
              <a:defRPr sz="6600" spc="100" baseline="0">
                <a:solidFill>
                  <a:schemeClr val="tx1"/>
                </a:solidFill>
                <a:effectLst/>
              </a:defRPr>
            </a:lvl1pPr>
            <a:lvl2pPr marL="1088639" indent="0" algn="ctr">
              <a:buNone/>
            </a:lvl2pPr>
            <a:lvl3pPr marL="2177278" indent="0" algn="ctr">
              <a:buNone/>
            </a:lvl3pPr>
            <a:lvl4pPr marL="3265917" indent="0" algn="ctr">
              <a:buNone/>
            </a:lvl4pPr>
            <a:lvl5pPr marL="4354556" indent="0" algn="ctr">
              <a:buNone/>
            </a:lvl5pPr>
            <a:lvl6pPr marL="5443195" indent="0" algn="ctr">
              <a:buNone/>
            </a:lvl6pPr>
            <a:lvl7pPr marL="6531834" indent="0" algn="ctr">
              <a:buNone/>
            </a:lvl7pPr>
            <a:lvl8pPr marL="7620472" indent="0" algn="ctr">
              <a:buNone/>
            </a:lvl8pPr>
            <a:lvl9pPr marL="8709111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9504252"/>
            <a:ext cx="24387175" cy="42259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17728" tIns="108864" rIns="217728" bIns="108864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6283521" y="0"/>
            <a:ext cx="8103655" cy="13716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17728" tIns="108864" rIns="217728" bIns="108864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8" y="7167675"/>
            <a:ext cx="17680702" cy="3652726"/>
          </a:xfrm>
        </p:spPr>
        <p:txBody>
          <a:bodyPr tIns="0" bIns="0" anchor="t"/>
          <a:lstStyle>
            <a:lvl1pPr algn="l">
              <a:buNone/>
              <a:defRPr sz="100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038" y="4971600"/>
            <a:ext cx="17680702" cy="2133376"/>
          </a:xfrm>
        </p:spPr>
        <p:txBody>
          <a:bodyPr lIns="108864" tIns="0" rIns="108864" bIns="0" anchor="b">
            <a:normAutofit/>
          </a:bodyPr>
          <a:lstStyle>
            <a:lvl1pPr marL="0" indent="0" algn="l">
              <a:buNone/>
              <a:defRPr sz="6000">
                <a:solidFill>
                  <a:schemeClr val="tx1"/>
                </a:solidFill>
                <a:effectLst/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19916193" cy="2286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9754870" cy="9051926"/>
          </a:xfrm>
        </p:spPr>
        <p:txBody>
          <a:bodyPr/>
          <a:lstStyle>
            <a:lvl1pPr>
              <a:defRPr sz="6200"/>
            </a:lvl1pPr>
            <a:lvl2pPr>
              <a:defRPr sz="52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80682" y="3200401"/>
            <a:ext cx="9754870" cy="9051926"/>
          </a:xfrm>
        </p:spPr>
        <p:txBody>
          <a:bodyPr/>
          <a:lstStyle>
            <a:lvl1pPr>
              <a:defRPr sz="6200"/>
            </a:lvl1pPr>
            <a:lvl2pPr>
              <a:defRPr sz="52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6100"/>
            <a:ext cx="21948458" cy="2286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10972800"/>
            <a:ext cx="10775238" cy="1676400"/>
          </a:xfrm>
        </p:spPr>
        <p:txBody>
          <a:bodyPr anchor="t"/>
          <a:lstStyle>
            <a:lvl1pPr marL="0" indent="0">
              <a:buNone/>
              <a:defRPr sz="5700" b="1">
                <a:solidFill>
                  <a:schemeClr val="accent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8348" y="10972800"/>
            <a:ext cx="10779470" cy="1676400"/>
          </a:xfrm>
        </p:spPr>
        <p:txBody>
          <a:bodyPr anchor="t"/>
          <a:lstStyle>
            <a:lvl1pPr marL="0" indent="0">
              <a:buNone/>
              <a:defRPr sz="5700" b="1">
                <a:solidFill>
                  <a:schemeClr val="accent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359" y="3033825"/>
            <a:ext cx="10775238" cy="7883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3033825"/>
            <a:ext cx="10779470" cy="788352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8640"/>
            <a:ext cx="19924322" cy="2286000"/>
          </a:xfrm>
        </p:spPr>
        <p:txBody>
          <a:bodyPr anchor="ctr"/>
          <a:lstStyle>
            <a:lvl1pPr algn="l">
              <a:defRPr sz="11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2371056"/>
            <a:ext cx="8535511" cy="1460500"/>
          </a:xfrm>
        </p:spPr>
        <p:txBody>
          <a:bodyPr tIns="0" bIns="0" anchor="t"/>
          <a:lstStyle>
            <a:lvl1pPr algn="l"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359" y="428848"/>
            <a:ext cx="7316153" cy="1828800"/>
          </a:xfrm>
        </p:spPr>
        <p:txBody>
          <a:bodyPr lIns="108864" tIns="0" rIns="108864" bIns="0" anchor="b"/>
          <a:lstStyle>
            <a:lvl1pPr marL="0" indent="0" algn="l">
              <a:buNone/>
              <a:defRPr sz="3300"/>
            </a:lvl1pPr>
            <a:lvl2pPr>
              <a:buNone/>
              <a:defRPr sz="2900"/>
            </a:lvl2pPr>
            <a:lvl3pPr>
              <a:buNone/>
              <a:defRPr sz="24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359" y="3962400"/>
            <a:ext cx="18900061" cy="762000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5200"/>
            </a:lvl3pPr>
            <a:lvl4pPr>
              <a:defRPr sz="4800"/>
            </a:lvl4pPr>
            <a:lvl5pPr>
              <a:defRPr sz="4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53360" y="12844129"/>
            <a:ext cx="2032265" cy="73025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9882" y="3411418"/>
            <a:ext cx="8144708" cy="2507616"/>
          </a:xfrm>
        </p:spPr>
        <p:txBody>
          <a:bodyPr anchor="b">
            <a:normAutofit/>
          </a:bodyPr>
          <a:lstStyle>
            <a:lvl1pPr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2045" y="2039814"/>
            <a:ext cx="10974229" cy="82296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7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9887" y="5997530"/>
            <a:ext cx="8144703" cy="5326964"/>
          </a:xfrm>
        </p:spPr>
        <p:txBody>
          <a:bodyPr lIns="108864" rIns="108864">
            <a:normAutofit/>
          </a:bodyPr>
          <a:lstStyle>
            <a:lvl1pPr marL="0" indent="0">
              <a:buFontTx/>
              <a:buNone/>
              <a:defRPr sz="4800"/>
            </a:lvl1pPr>
            <a:lvl2pPr>
              <a:buFontTx/>
              <a:buNone/>
              <a:defRPr sz="2900"/>
            </a:lvl2pPr>
            <a:lvl3pPr>
              <a:buFontTx/>
              <a:buNone/>
              <a:defRPr sz="2400"/>
            </a:lvl3pPr>
            <a:lvl4pPr>
              <a:buFontTx/>
              <a:buNone/>
              <a:defRPr sz="2100"/>
            </a:lvl4pPr>
            <a:lvl5pPr>
              <a:buFontTx/>
              <a:buNone/>
              <a:defRPr sz="21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844129"/>
            <a:ext cx="5690341" cy="730250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9504252"/>
            <a:ext cx="24387175" cy="42259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17728" tIns="108864" rIns="217728" bIns="108864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9509740" y="0"/>
            <a:ext cx="4877435" cy="13716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17728" tIns="108864" rIns="217728" bIns="108864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870828" cy="2286000"/>
          </a:xfrm>
          <a:prstGeom prst="rect">
            <a:avLst/>
          </a:prstGeom>
        </p:spPr>
        <p:txBody>
          <a:bodyPr vert="horz" lIns="108864" tIns="108864" rIns="108864" bIns="108864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870828" cy="9051926"/>
          </a:xfrm>
          <a:prstGeom prst="rect">
            <a:avLst/>
          </a:prstGeom>
        </p:spPr>
        <p:txBody>
          <a:bodyPr vert="horz" lIns="217728" tIns="108864" rIns="217728" bIns="108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359" y="12844129"/>
            <a:ext cx="5690341" cy="730250"/>
          </a:xfrm>
          <a:prstGeom prst="rect">
            <a:avLst/>
          </a:prstGeom>
        </p:spPr>
        <p:txBody>
          <a:bodyPr vert="horz" lIns="217728" tIns="108864" rIns="217728" bIns="0" anchor="b"/>
          <a:lstStyle>
            <a:lvl1pPr algn="l" eaLnBrk="1" latinLnBrk="0" hangingPunct="1">
              <a:defRPr kumimoji="0" sz="2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9/4/2014</a:t>
            </a:fld>
            <a:endParaRPr lang="en-US" sz="24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332285" y="12844129"/>
            <a:ext cx="7722605" cy="730250"/>
          </a:xfrm>
          <a:prstGeom prst="rect">
            <a:avLst/>
          </a:prstGeom>
        </p:spPr>
        <p:txBody>
          <a:bodyPr vert="horz" lIns="0" tIns="108864" rIns="0" bIns="0" anchor="b"/>
          <a:lstStyle>
            <a:lvl1pPr algn="ctr" eaLnBrk="1" latinLnBrk="0" hangingPunct="1">
              <a:defRPr kumimoji="0" sz="2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2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1745231" y="12844129"/>
            <a:ext cx="2032265" cy="7302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2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1548" indent="-91445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049" indent="-653183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2395006" indent="-60963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048189" indent="-566092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3548963" indent="-435456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4049737" indent="-435456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4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572283" indent="-435456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094830" indent="-435456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5552058" indent="-435456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7187" y="6675120"/>
            <a:ext cx="13705370" cy="2621280"/>
          </a:xfrm>
        </p:spPr>
        <p:txBody>
          <a:bodyPr/>
          <a:lstStyle/>
          <a:p>
            <a:r>
              <a:rPr lang="en-US" dirty="0" smtClean="0"/>
              <a:t>Vinyl on the rise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dying format’s rebirth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Unprecedented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 2013, LP sales up 33.5% from 2012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Increasing for 6 straight years</a:t>
            </a:r>
          </a:p>
          <a:p>
            <a:r>
              <a:rPr lang="en-US" dirty="0" smtClean="0"/>
              <a:t>22 year record high sales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0987" y="11811000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Source: Nielsen SoundScan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85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in numbers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181166"/>
              </p:ext>
            </p:extLst>
          </p:nvPr>
        </p:nvGraphicFramePr>
        <p:xfrm>
          <a:off x="1296987" y="2232277"/>
          <a:ext cx="21870988" cy="1013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0987" y="11811000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Source: Nielsen SoundScan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213613" y="5364480"/>
            <a:ext cx="1193629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SIX MILLION UNITS IN 2013!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categoryEl"/>
        </p:bldSub>
      </p:bldGraphic>
      <p:bldGraphic spid="5" grpId="2" uiExpand="1">
        <p:bldSub>
          <a:bldChart bld="categoryEl"/>
        </p:bldSub>
      </p:bldGraphic>
      <p:bldP spid="3" grpId="1"/>
      <p:bldP spid="3" grpId="2"/>
      <p:bldP spid="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Preferential treatment </a:t>
            </a:r>
            <a:endParaRPr lang="en-US" dirty="0"/>
          </a:p>
        </p:txBody>
      </p:sp>
      <p:sp>
        <p:nvSpPr>
          <p:cNvPr id="20" name="Hexagon 19"/>
          <p:cNvSpPr/>
          <p:nvPr/>
        </p:nvSpPr>
        <p:spPr>
          <a:xfrm>
            <a:off x="5487987" y="6954909"/>
            <a:ext cx="3973852" cy="34261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Hexagon 23"/>
          <p:cNvSpPr/>
          <p:nvPr/>
        </p:nvSpPr>
        <p:spPr>
          <a:xfrm>
            <a:off x="14403387" y="8703854"/>
            <a:ext cx="3973852" cy="342615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perspective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8480648" y="5297156"/>
            <a:ext cx="3973852" cy="3426153"/>
          </a:xfrm>
          <a:custGeom>
            <a:avLst/>
            <a:gdLst>
              <a:gd name="connsiteX0" fmla="*/ 0 w 3973852"/>
              <a:gd name="connsiteY0" fmla="*/ 1713077 h 3426153"/>
              <a:gd name="connsiteX1" fmla="*/ 856538 w 3973852"/>
              <a:gd name="connsiteY1" fmla="*/ 1 h 3426153"/>
              <a:gd name="connsiteX2" fmla="*/ 3117314 w 3973852"/>
              <a:gd name="connsiteY2" fmla="*/ 1 h 3426153"/>
              <a:gd name="connsiteX3" fmla="*/ 3973852 w 3973852"/>
              <a:gd name="connsiteY3" fmla="*/ 1713077 h 3426153"/>
              <a:gd name="connsiteX4" fmla="*/ 3117314 w 3973852"/>
              <a:gd name="connsiteY4" fmla="*/ 3426152 h 3426153"/>
              <a:gd name="connsiteX5" fmla="*/ 856538 w 3973852"/>
              <a:gd name="connsiteY5" fmla="*/ 3426152 h 3426153"/>
              <a:gd name="connsiteX6" fmla="*/ 0 w 3973852"/>
              <a:gd name="connsiteY6" fmla="*/ 1713077 h 342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3852" h="3426153">
                <a:moveTo>
                  <a:pt x="0" y="1713077"/>
                </a:moveTo>
                <a:lnTo>
                  <a:pt x="856538" y="1"/>
                </a:lnTo>
                <a:lnTo>
                  <a:pt x="3117314" y="1"/>
                </a:lnTo>
                <a:lnTo>
                  <a:pt x="3973852" y="1713077"/>
                </a:lnTo>
                <a:lnTo>
                  <a:pt x="3117314" y="3426152"/>
                </a:lnTo>
                <a:lnTo>
                  <a:pt x="856538" y="3426152"/>
                </a:lnTo>
                <a:lnTo>
                  <a:pt x="0" y="1713077"/>
                </a:lnTo>
                <a:close/>
              </a:path>
            </a:pathLst>
          </a:custGeom>
          <a:scene3d>
            <a:camera prst="perspectiveLeft" fov="2700000" zoom="91000">
              <a:rot lat="0" lon="1200000" rev="120000"/>
            </a:camera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6667" tIns="598985" rIns="616667" bIns="59898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kern="1200" dirty="0" smtClean="0"/>
              <a:t>Digital</a:t>
            </a:r>
            <a:endParaRPr lang="en-US" sz="5300" kern="1200" dirty="0"/>
          </a:p>
        </p:txBody>
      </p:sp>
      <p:sp>
        <p:nvSpPr>
          <p:cNvPr id="28" name="Hexagon 27"/>
          <p:cNvSpPr/>
          <p:nvPr/>
        </p:nvSpPr>
        <p:spPr>
          <a:xfrm>
            <a:off x="11405483" y="3323416"/>
            <a:ext cx="4169440" cy="36331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Left" fov="4500000" zoom="91000">
              <a:rot lat="21342352" lon="580791" rev="237011"/>
            </a:camera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11503277" y="6956530"/>
            <a:ext cx="3973852" cy="3426153"/>
          </a:xfrm>
          <a:custGeom>
            <a:avLst/>
            <a:gdLst>
              <a:gd name="connsiteX0" fmla="*/ 0 w 3973852"/>
              <a:gd name="connsiteY0" fmla="*/ 1713077 h 3426153"/>
              <a:gd name="connsiteX1" fmla="*/ 856538 w 3973852"/>
              <a:gd name="connsiteY1" fmla="*/ 1 h 3426153"/>
              <a:gd name="connsiteX2" fmla="*/ 3117314 w 3973852"/>
              <a:gd name="connsiteY2" fmla="*/ 1 h 3426153"/>
              <a:gd name="connsiteX3" fmla="*/ 3973852 w 3973852"/>
              <a:gd name="connsiteY3" fmla="*/ 1713077 h 3426153"/>
              <a:gd name="connsiteX4" fmla="*/ 3117314 w 3973852"/>
              <a:gd name="connsiteY4" fmla="*/ 3426152 h 3426153"/>
              <a:gd name="connsiteX5" fmla="*/ 856538 w 3973852"/>
              <a:gd name="connsiteY5" fmla="*/ 3426152 h 3426153"/>
              <a:gd name="connsiteX6" fmla="*/ 0 w 3973852"/>
              <a:gd name="connsiteY6" fmla="*/ 1713077 h 342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3852" h="3426153">
                <a:moveTo>
                  <a:pt x="0" y="1713077"/>
                </a:moveTo>
                <a:lnTo>
                  <a:pt x="856538" y="1"/>
                </a:lnTo>
                <a:lnTo>
                  <a:pt x="3117314" y="1"/>
                </a:lnTo>
                <a:lnTo>
                  <a:pt x="3973852" y="1713077"/>
                </a:lnTo>
                <a:lnTo>
                  <a:pt x="3117314" y="3426152"/>
                </a:lnTo>
                <a:lnTo>
                  <a:pt x="856538" y="3426152"/>
                </a:lnTo>
                <a:lnTo>
                  <a:pt x="0" y="1713077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6667" tIns="598985" rIns="616667" bIns="59898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kern="1200" dirty="0" smtClean="0"/>
              <a:t>Compact Disc</a:t>
            </a:r>
            <a:endParaRPr lang="en-US" sz="53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8480648" y="8698990"/>
            <a:ext cx="3973852" cy="3426153"/>
          </a:xfrm>
          <a:custGeom>
            <a:avLst/>
            <a:gdLst>
              <a:gd name="connsiteX0" fmla="*/ 0 w 3973852"/>
              <a:gd name="connsiteY0" fmla="*/ 1713077 h 3426153"/>
              <a:gd name="connsiteX1" fmla="*/ 856538 w 3973852"/>
              <a:gd name="connsiteY1" fmla="*/ 1 h 3426153"/>
              <a:gd name="connsiteX2" fmla="*/ 3117314 w 3973852"/>
              <a:gd name="connsiteY2" fmla="*/ 1 h 3426153"/>
              <a:gd name="connsiteX3" fmla="*/ 3973852 w 3973852"/>
              <a:gd name="connsiteY3" fmla="*/ 1713077 h 3426153"/>
              <a:gd name="connsiteX4" fmla="*/ 3117314 w 3973852"/>
              <a:gd name="connsiteY4" fmla="*/ 3426152 h 3426153"/>
              <a:gd name="connsiteX5" fmla="*/ 856538 w 3973852"/>
              <a:gd name="connsiteY5" fmla="*/ 3426152 h 3426153"/>
              <a:gd name="connsiteX6" fmla="*/ 0 w 3973852"/>
              <a:gd name="connsiteY6" fmla="*/ 1713077 h 342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3852" h="3426153">
                <a:moveTo>
                  <a:pt x="0" y="1713077"/>
                </a:moveTo>
                <a:lnTo>
                  <a:pt x="856538" y="1"/>
                </a:lnTo>
                <a:lnTo>
                  <a:pt x="3117314" y="1"/>
                </a:lnTo>
                <a:lnTo>
                  <a:pt x="3973852" y="1713077"/>
                </a:lnTo>
                <a:lnTo>
                  <a:pt x="3117314" y="3426152"/>
                </a:lnTo>
                <a:lnTo>
                  <a:pt x="856538" y="3426152"/>
                </a:lnTo>
                <a:lnTo>
                  <a:pt x="0" y="1713077"/>
                </a:lnTo>
                <a:close/>
              </a:path>
            </a:pathLst>
          </a:custGeom>
          <a:scene3d>
            <a:camera prst="perspectiveLeft" zoom="91000">
              <a:rot lat="299588" lon="1184259" rev="21540000"/>
            </a:camera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16667" tIns="598985" rIns="616667" bIns="598985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kern="1200" dirty="0" smtClean="0"/>
              <a:t>Vinyl</a:t>
            </a:r>
            <a:endParaRPr lang="en-US" sz="5300" kern="1200" dirty="0"/>
          </a:p>
        </p:txBody>
      </p:sp>
    </p:spTree>
    <p:extLst>
      <p:ext uri="{BB962C8B-B14F-4D97-AF65-F5344CB8AC3E}">
        <p14:creationId xmlns:p14="http://schemas.microsoft.com/office/powerpoint/2010/main" val="167317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1938</TotalTime>
  <Words>62</Words>
  <Application>Microsoft Office PowerPoint</Application>
  <PresentationFormat>Custom</PresentationFormat>
  <Paragraphs>22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Vinyl on the rise</vt:lpstr>
      <vt:lpstr>Unprecedented numbers</vt:lpstr>
      <vt:lpstr>Strength in numbers</vt:lpstr>
      <vt:lpstr>Preferential treatment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Vinyl on the rise</dc:title>
  <dc:creator>KodiakDELL</dc:creator>
  <cp:lastModifiedBy>KodiakDELL</cp:lastModifiedBy>
  <cp:revision>61</cp:revision>
  <dcterms:created xsi:type="dcterms:W3CDTF">2014-07-16T18:32:14Z</dcterms:created>
  <dcterms:modified xsi:type="dcterms:W3CDTF">2014-09-05T00:19:53Z</dcterms:modified>
</cp:coreProperties>
</file>