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59" r:id="rId4"/>
    <p:sldId id="261" r:id="rId5"/>
    <p:sldId id="263" r:id="rId6"/>
    <p:sldId id="264" r:id="rId7"/>
    <p:sldId id="265" r:id="rId8"/>
    <p:sldId id="266"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47" autoAdjust="0"/>
    <p:restoredTop sz="94660"/>
  </p:normalViewPr>
  <p:slideViewPr>
    <p:cSldViewPr snapToGrid="0">
      <p:cViewPr varScale="1">
        <p:scale>
          <a:sx n="74" d="100"/>
          <a:sy n="74" d="100"/>
        </p:scale>
        <p:origin x="648"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Sheet1!$B$1</c:f>
              <c:strCache>
                <c:ptCount val="1"/>
                <c:pt idx="0">
                  <c:v>Streaming</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2"/>
                <c:pt idx="0">
                  <c:v>2014 Midyear</c:v>
                </c:pt>
                <c:pt idx="1">
                  <c:v>2015 Midyear</c:v>
                </c:pt>
              </c:strCache>
            </c:strRef>
          </c:cat>
          <c:val>
            <c:numRef>
              <c:f>Sheet1!$B$2:$B$5</c:f>
              <c:numCache>
                <c:formatCode>#,##0</c:formatCode>
                <c:ptCount val="2"/>
                <c:pt idx="0">
                  <c:v>834000</c:v>
                </c:pt>
                <c:pt idx="1">
                  <c:v>1316000</c:v>
                </c:pt>
              </c:numCache>
            </c:numRef>
          </c:val>
        </c:ser>
        <c:ser>
          <c:idx val="1"/>
          <c:order val="1"/>
          <c:tx>
            <c:strRef>
              <c:f>Sheet1!$C$1</c:f>
              <c:strCache>
                <c:ptCount val="1"/>
                <c:pt idx="0">
                  <c:v>Permanent Downloads</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2"/>
                <c:pt idx="0">
                  <c:v>2014 Midyear</c:v>
                </c:pt>
                <c:pt idx="1">
                  <c:v>2015 Midyear</c:v>
                </c:pt>
              </c:strCache>
            </c:strRef>
          </c:cat>
          <c:val>
            <c:numRef>
              <c:f>Sheet1!$C$2:$C$5</c:f>
              <c:numCache>
                <c:formatCode>#,##0</c:formatCode>
                <c:ptCount val="2"/>
                <c:pt idx="0">
                  <c:v>1028000</c:v>
                </c:pt>
                <c:pt idx="1">
                  <c:v>1268000</c:v>
                </c:pt>
              </c:numCache>
            </c:numRef>
          </c:val>
        </c:ser>
        <c:ser>
          <c:idx val="2"/>
          <c:order val="2"/>
          <c:tx>
            <c:strRef>
              <c:f>Sheet1!$D$1</c:f>
              <c:strCache>
                <c:ptCount val="1"/>
                <c:pt idx="0">
                  <c:v>Column1</c:v>
                </c:pt>
              </c:strCache>
            </c:strRef>
          </c:tx>
          <c:spPr>
            <a:solidFill>
              <a:schemeClr val="accent3"/>
            </a:solidFill>
            <a:ln>
              <a:noFill/>
            </a:ln>
            <a:effectLst/>
            <a:sp3d/>
          </c:spPr>
          <c:invertIfNegative val="0"/>
          <c:cat>
            <c:strRef>
              <c:f>Sheet1!$A$2:$A$5</c:f>
              <c:strCache>
                <c:ptCount val="2"/>
                <c:pt idx="0">
                  <c:v>2014 Midyear</c:v>
                </c:pt>
                <c:pt idx="1">
                  <c:v>2015 Midyear</c:v>
                </c:pt>
              </c:strCache>
            </c:strRef>
          </c:cat>
          <c:val>
            <c:numRef>
              <c:f>Sheet1!$D$2:$D$5</c:f>
            </c:numRef>
          </c:val>
        </c:ser>
        <c:ser>
          <c:idx val="3"/>
          <c:order val="3"/>
          <c:tx>
            <c:strRef>
              <c:f>Sheet1!$E$1</c:f>
              <c:strCache>
                <c:ptCount val="1"/>
                <c:pt idx="0">
                  <c:v>Ringtones &amp; Ringbacks</c:v>
                </c:pt>
              </c:strCache>
            </c:strRef>
          </c:tx>
          <c:spPr>
            <a:solidFill>
              <a:schemeClr val="accent4"/>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2"/>
                <c:pt idx="0">
                  <c:v>2014 Midyear</c:v>
                </c:pt>
                <c:pt idx="1">
                  <c:v>2015 Midyear</c:v>
                </c:pt>
              </c:strCache>
            </c:strRef>
          </c:cat>
          <c:val>
            <c:numRef>
              <c:f>Sheet1!$E$2:$E$5</c:f>
              <c:numCache>
                <c:formatCode>#,##0</c:formatCode>
                <c:ptCount val="2"/>
                <c:pt idx="0">
                  <c:v>36000</c:v>
                </c:pt>
                <c:pt idx="1">
                  <c:v>28000</c:v>
                </c:pt>
              </c:numCache>
            </c:numRef>
          </c:val>
        </c:ser>
        <c:dLbls>
          <c:showLegendKey val="0"/>
          <c:showVal val="0"/>
          <c:showCatName val="0"/>
          <c:showSerName val="0"/>
          <c:showPercent val="0"/>
          <c:showBubbleSize val="0"/>
        </c:dLbls>
        <c:gapWidth val="150"/>
        <c:shape val="box"/>
        <c:axId val="288324648"/>
        <c:axId val="288328960"/>
        <c:axId val="0"/>
      </c:bar3DChart>
      <c:catAx>
        <c:axId val="28832464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8328960"/>
        <c:crosses val="autoZero"/>
        <c:auto val="1"/>
        <c:lblAlgn val="ctr"/>
        <c:lblOffset val="100"/>
        <c:noMultiLvlLbl val="0"/>
      </c:catAx>
      <c:valAx>
        <c:axId val="288328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8324648"/>
        <c:crosses val="autoZero"/>
        <c:crossBetween val="between"/>
      </c:valAx>
      <c:spPr>
        <a:noFill/>
        <a:ln>
          <a:noFill/>
        </a:ln>
        <a:effectLst/>
      </c:spPr>
    </c:plotArea>
    <c:legend>
      <c:legendPos val="r"/>
      <c:layout>
        <c:manualLayout>
          <c:xMode val="edge"/>
          <c:yMode val="edge"/>
          <c:x val="0.77298523622047244"/>
          <c:y val="0.42539631979599418"/>
          <c:w val="0.20513976377952758"/>
          <c:h val="0.2048245444866790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A0BE6A-4ECD-49A5-9D4B-B73AB4F5754A}" type="doc">
      <dgm:prSet loTypeId="urn:microsoft.com/office/officeart/2005/8/layout/radial6" loCatId="cycle" qsTypeId="urn:microsoft.com/office/officeart/2005/8/quickstyle/simple4" qsCatId="simple" csTypeId="urn:microsoft.com/office/officeart/2005/8/colors/accent1_2" csCatId="accent1" phldr="1"/>
      <dgm:spPr/>
      <dgm:t>
        <a:bodyPr/>
        <a:lstStyle/>
        <a:p>
          <a:endParaRPr lang="en-US"/>
        </a:p>
      </dgm:t>
    </dgm:pt>
    <dgm:pt modelId="{0CF02C93-059F-4AC1-B1A6-85671B684DD5}">
      <dgm:prSet phldrT="[Text]"/>
      <dgm:spPr/>
      <dgm:t>
        <a:bodyPr/>
        <a:lstStyle/>
        <a:p>
          <a:r>
            <a:rPr lang="en-US" dirty="0" smtClean="0"/>
            <a:t>The Wheel</a:t>
          </a:r>
          <a:endParaRPr lang="en-US" dirty="0"/>
        </a:p>
      </dgm:t>
    </dgm:pt>
    <dgm:pt modelId="{58CE5C47-5657-4D4B-9C9E-D4A74674CE85}" type="parTrans" cxnId="{2B53A272-E970-4AD3-9FA0-034AB7409CB0}">
      <dgm:prSet/>
      <dgm:spPr/>
      <dgm:t>
        <a:bodyPr/>
        <a:lstStyle/>
        <a:p>
          <a:endParaRPr lang="en-US"/>
        </a:p>
      </dgm:t>
    </dgm:pt>
    <dgm:pt modelId="{41D1C3B5-8E52-4B03-A7A1-B726E0CFB25B}" type="sibTrans" cxnId="{2B53A272-E970-4AD3-9FA0-034AB7409CB0}">
      <dgm:prSet/>
      <dgm:spPr/>
      <dgm:t>
        <a:bodyPr/>
        <a:lstStyle/>
        <a:p>
          <a:endParaRPr lang="en-US"/>
        </a:p>
      </dgm:t>
    </dgm:pt>
    <dgm:pt modelId="{9CDC4689-F888-4B08-992A-B33520F29585}">
      <dgm:prSet phldrT="[Text]"/>
      <dgm:spPr/>
      <dgm:t>
        <a:bodyPr/>
        <a:lstStyle/>
        <a:p>
          <a:r>
            <a:rPr lang="en-US" dirty="0" smtClean="0"/>
            <a:t>1</a:t>
          </a:r>
          <a:endParaRPr lang="en-US" dirty="0"/>
        </a:p>
      </dgm:t>
    </dgm:pt>
    <dgm:pt modelId="{8042D3A0-40EC-406B-85EA-692887E00E71}" type="parTrans" cxnId="{CFFE2B3A-7CBC-4530-9207-801D35271349}">
      <dgm:prSet/>
      <dgm:spPr/>
      <dgm:t>
        <a:bodyPr/>
        <a:lstStyle/>
        <a:p>
          <a:endParaRPr lang="en-US"/>
        </a:p>
      </dgm:t>
    </dgm:pt>
    <dgm:pt modelId="{69C3B2A1-3C85-4029-8F50-5F4C4C130B58}" type="sibTrans" cxnId="{CFFE2B3A-7CBC-4530-9207-801D35271349}">
      <dgm:prSet/>
      <dgm:spPr/>
      <dgm:t>
        <a:bodyPr/>
        <a:lstStyle/>
        <a:p>
          <a:endParaRPr lang="en-US"/>
        </a:p>
      </dgm:t>
    </dgm:pt>
    <dgm:pt modelId="{74B67FB6-0829-403D-A3AC-4426C39EABFC}">
      <dgm:prSet phldrT="[Text]"/>
      <dgm:spPr/>
      <dgm:t>
        <a:bodyPr/>
        <a:lstStyle/>
        <a:p>
          <a:r>
            <a:rPr lang="en-US" dirty="0" smtClean="0"/>
            <a:t>2</a:t>
          </a:r>
          <a:endParaRPr lang="en-US" dirty="0"/>
        </a:p>
      </dgm:t>
    </dgm:pt>
    <dgm:pt modelId="{C6AAA6F9-CBA0-423B-8D52-D4173347A667}" type="parTrans" cxnId="{379FA893-FF01-408A-ABA4-753ABB1AE15F}">
      <dgm:prSet/>
      <dgm:spPr/>
      <dgm:t>
        <a:bodyPr/>
        <a:lstStyle/>
        <a:p>
          <a:endParaRPr lang="en-US"/>
        </a:p>
      </dgm:t>
    </dgm:pt>
    <dgm:pt modelId="{0D4A8BD5-46D6-4757-AD82-A8BA5FA6664A}" type="sibTrans" cxnId="{379FA893-FF01-408A-ABA4-753ABB1AE15F}">
      <dgm:prSet/>
      <dgm:spPr/>
      <dgm:t>
        <a:bodyPr/>
        <a:lstStyle/>
        <a:p>
          <a:endParaRPr lang="en-US"/>
        </a:p>
      </dgm:t>
    </dgm:pt>
    <dgm:pt modelId="{6310223B-978F-4F33-A69D-295C773B4659}">
      <dgm:prSet phldrT="[Text]"/>
      <dgm:spPr/>
      <dgm:t>
        <a:bodyPr/>
        <a:lstStyle/>
        <a:p>
          <a:r>
            <a:rPr lang="en-US" dirty="0" smtClean="0"/>
            <a:t>3</a:t>
          </a:r>
          <a:endParaRPr lang="en-US" dirty="0"/>
        </a:p>
      </dgm:t>
    </dgm:pt>
    <dgm:pt modelId="{94C3FB13-8215-4DCA-85D2-5ADA77122FD0}" type="parTrans" cxnId="{F322B81B-BAA6-45A9-8123-A5DBE51C4271}">
      <dgm:prSet/>
      <dgm:spPr/>
      <dgm:t>
        <a:bodyPr/>
        <a:lstStyle/>
        <a:p>
          <a:endParaRPr lang="en-US"/>
        </a:p>
      </dgm:t>
    </dgm:pt>
    <dgm:pt modelId="{3DCD8F07-A7A5-415C-AE68-CADD2D384876}" type="sibTrans" cxnId="{F322B81B-BAA6-45A9-8123-A5DBE51C4271}">
      <dgm:prSet/>
      <dgm:spPr/>
      <dgm:t>
        <a:bodyPr/>
        <a:lstStyle/>
        <a:p>
          <a:endParaRPr lang="en-US"/>
        </a:p>
      </dgm:t>
    </dgm:pt>
    <dgm:pt modelId="{456339F8-F33C-4B06-B2C8-DDEFC4EF0384}">
      <dgm:prSet phldrT="[Text]"/>
      <dgm:spPr/>
      <dgm:t>
        <a:bodyPr/>
        <a:lstStyle/>
        <a:p>
          <a:r>
            <a:rPr lang="en-US" dirty="0" smtClean="0"/>
            <a:t>4</a:t>
          </a:r>
          <a:endParaRPr lang="en-US" dirty="0"/>
        </a:p>
      </dgm:t>
    </dgm:pt>
    <dgm:pt modelId="{A0ECB3F6-9384-4BDA-8D13-F948DB5122FA}" type="parTrans" cxnId="{0CFFA453-450A-4A00-B205-76C9FA6F15FE}">
      <dgm:prSet/>
      <dgm:spPr/>
      <dgm:t>
        <a:bodyPr/>
        <a:lstStyle/>
        <a:p>
          <a:endParaRPr lang="en-US"/>
        </a:p>
      </dgm:t>
    </dgm:pt>
    <dgm:pt modelId="{65AA7F42-78D5-4143-93A8-7A441516290B}" type="sibTrans" cxnId="{0CFFA453-450A-4A00-B205-76C9FA6F15FE}">
      <dgm:prSet/>
      <dgm:spPr/>
      <dgm:t>
        <a:bodyPr/>
        <a:lstStyle/>
        <a:p>
          <a:endParaRPr lang="en-US"/>
        </a:p>
      </dgm:t>
    </dgm:pt>
    <dgm:pt modelId="{6DA52007-3AB9-44EC-B132-F0E665930121}" type="pres">
      <dgm:prSet presAssocID="{E6A0BE6A-4ECD-49A5-9D4B-B73AB4F5754A}" presName="Name0" presStyleCnt="0">
        <dgm:presLayoutVars>
          <dgm:chMax val="1"/>
          <dgm:dir/>
          <dgm:animLvl val="ctr"/>
          <dgm:resizeHandles val="exact"/>
        </dgm:presLayoutVars>
      </dgm:prSet>
      <dgm:spPr/>
      <dgm:t>
        <a:bodyPr/>
        <a:lstStyle/>
        <a:p>
          <a:endParaRPr lang="en-US"/>
        </a:p>
      </dgm:t>
    </dgm:pt>
    <dgm:pt modelId="{CA5DF404-B987-439F-8B71-9CC10F1BF843}" type="pres">
      <dgm:prSet presAssocID="{0CF02C93-059F-4AC1-B1A6-85671B684DD5}" presName="centerShape" presStyleLbl="node0" presStyleIdx="0" presStyleCnt="1"/>
      <dgm:spPr/>
      <dgm:t>
        <a:bodyPr/>
        <a:lstStyle/>
        <a:p>
          <a:endParaRPr lang="en-US"/>
        </a:p>
      </dgm:t>
    </dgm:pt>
    <dgm:pt modelId="{09101984-BF20-4EF4-B33E-E3EA5C2CEE22}" type="pres">
      <dgm:prSet presAssocID="{9CDC4689-F888-4B08-992A-B33520F29585}" presName="node" presStyleLbl="node1" presStyleIdx="0" presStyleCnt="4">
        <dgm:presLayoutVars>
          <dgm:bulletEnabled val="1"/>
        </dgm:presLayoutVars>
      </dgm:prSet>
      <dgm:spPr/>
      <dgm:t>
        <a:bodyPr/>
        <a:lstStyle/>
        <a:p>
          <a:endParaRPr lang="en-US"/>
        </a:p>
      </dgm:t>
    </dgm:pt>
    <dgm:pt modelId="{EE354E14-7FDE-48F0-911A-F602213B2E37}" type="pres">
      <dgm:prSet presAssocID="{9CDC4689-F888-4B08-992A-B33520F29585}" presName="dummy" presStyleCnt="0"/>
      <dgm:spPr/>
      <dgm:t>
        <a:bodyPr/>
        <a:lstStyle/>
        <a:p>
          <a:endParaRPr lang="en-US"/>
        </a:p>
      </dgm:t>
    </dgm:pt>
    <dgm:pt modelId="{F4EAA358-1B71-4EF3-B718-C1028DCA3075}" type="pres">
      <dgm:prSet presAssocID="{69C3B2A1-3C85-4029-8F50-5F4C4C130B58}" presName="sibTrans" presStyleLbl="sibTrans2D1" presStyleIdx="0" presStyleCnt="4"/>
      <dgm:spPr/>
      <dgm:t>
        <a:bodyPr/>
        <a:lstStyle/>
        <a:p>
          <a:endParaRPr lang="en-US"/>
        </a:p>
      </dgm:t>
    </dgm:pt>
    <dgm:pt modelId="{ECF4DB03-99C0-471F-8A01-1FFE16291A04}" type="pres">
      <dgm:prSet presAssocID="{74B67FB6-0829-403D-A3AC-4426C39EABFC}" presName="node" presStyleLbl="node1" presStyleIdx="1" presStyleCnt="4">
        <dgm:presLayoutVars>
          <dgm:bulletEnabled val="1"/>
        </dgm:presLayoutVars>
      </dgm:prSet>
      <dgm:spPr/>
      <dgm:t>
        <a:bodyPr/>
        <a:lstStyle/>
        <a:p>
          <a:endParaRPr lang="en-US"/>
        </a:p>
      </dgm:t>
    </dgm:pt>
    <dgm:pt modelId="{ED74CA36-6702-4589-805E-2E52016973D5}" type="pres">
      <dgm:prSet presAssocID="{74B67FB6-0829-403D-A3AC-4426C39EABFC}" presName="dummy" presStyleCnt="0"/>
      <dgm:spPr/>
      <dgm:t>
        <a:bodyPr/>
        <a:lstStyle/>
        <a:p>
          <a:endParaRPr lang="en-US"/>
        </a:p>
      </dgm:t>
    </dgm:pt>
    <dgm:pt modelId="{D2E1E982-3B43-443C-BB58-C16D771AF79E}" type="pres">
      <dgm:prSet presAssocID="{0D4A8BD5-46D6-4757-AD82-A8BA5FA6664A}" presName="sibTrans" presStyleLbl="sibTrans2D1" presStyleIdx="1" presStyleCnt="4"/>
      <dgm:spPr/>
      <dgm:t>
        <a:bodyPr/>
        <a:lstStyle/>
        <a:p>
          <a:endParaRPr lang="en-US"/>
        </a:p>
      </dgm:t>
    </dgm:pt>
    <dgm:pt modelId="{FE4E1BE9-673D-4D95-959F-B4C2351CD423}" type="pres">
      <dgm:prSet presAssocID="{6310223B-978F-4F33-A69D-295C773B4659}" presName="node" presStyleLbl="node1" presStyleIdx="2" presStyleCnt="4">
        <dgm:presLayoutVars>
          <dgm:bulletEnabled val="1"/>
        </dgm:presLayoutVars>
      </dgm:prSet>
      <dgm:spPr/>
      <dgm:t>
        <a:bodyPr/>
        <a:lstStyle/>
        <a:p>
          <a:endParaRPr lang="en-US"/>
        </a:p>
      </dgm:t>
    </dgm:pt>
    <dgm:pt modelId="{39040B12-2C3D-4237-87B6-8208E352B71F}" type="pres">
      <dgm:prSet presAssocID="{6310223B-978F-4F33-A69D-295C773B4659}" presName="dummy" presStyleCnt="0"/>
      <dgm:spPr/>
      <dgm:t>
        <a:bodyPr/>
        <a:lstStyle/>
        <a:p>
          <a:endParaRPr lang="en-US"/>
        </a:p>
      </dgm:t>
    </dgm:pt>
    <dgm:pt modelId="{18383B26-38CC-412F-B5CC-5AD07BBEC351}" type="pres">
      <dgm:prSet presAssocID="{3DCD8F07-A7A5-415C-AE68-CADD2D384876}" presName="sibTrans" presStyleLbl="sibTrans2D1" presStyleIdx="2" presStyleCnt="4"/>
      <dgm:spPr/>
      <dgm:t>
        <a:bodyPr/>
        <a:lstStyle/>
        <a:p>
          <a:endParaRPr lang="en-US"/>
        </a:p>
      </dgm:t>
    </dgm:pt>
    <dgm:pt modelId="{DC8463BF-0F12-47E7-AF8C-226C5DC9AAFA}" type="pres">
      <dgm:prSet presAssocID="{456339F8-F33C-4B06-B2C8-DDEFC4EF0384}" presName="node" presStyleLbl="node1" presStyleIdx="3" presStyleCnt="4">
        <dgm:presLayoutVars>
          <dgm:bulletEnabled val="1"/>
        </dgm:presLayoutVars>
      </dgm:prSet>
      <dgm:spPr/>
      <dgm:t>
        <a:bodyPr/>
        <a:lstStyle/>
        <a:p>
          <a:endParaRPr lang="en-US"/>
        </a:p>
      </dgm:t>
    </dgm:pt>
    <dgm:pt modelId="{245E55D8-9F13-441B-A270-14C1EE89B2CF}" type="pres">
      <dgm:prSet presAssocID="{456339F8-F33C-4B06-B2C8-DDEFC4EF0384}" presName="dummy" presStyleCnt="0"/>
      <dgm:spPr/>
      <dgm:t>
        <a:bodyPr/>
        <a:lstStyle/>
        <a:p>
          <a:endParaRPr lang="en-US"/>
        </a:p>
      </dgm:t>
    </dgm:pt>
    <dgm:pt modelId="{A875BDC0-A46E-433D-AA13-62DFCAB7A0DC}" type="pres">
      <dgm:prSet presAssocID="{65AA7F42-78D5-4143-93A8-7A441516290B}" presName="sibTrans" presStyleLbl="sibTrans2D1" presStyleIdx="3" presStyleCnt="4"/>
      <dgm:spPr/>
      <dgm:t>
        <a:bodyPr/>
        <a:lstStyle/>
        <a:p>
          <a:endParaRPr lang="en-US"/>
        </a:p>
      </dgm:t>
    </dgm:pt>
  </dgm:ptLst>
  <dgm:cxnLst>
    <dgm:cxn modelId="{F322B81B-BAA6-45A9-8123-A5DBE51C4271}" srcId="{0CF02C93-059F-4AC1-B1A6-85671B684DD5}" destId="{6310223B-978F-4F33-A69D-295C773B4659}" srcOrd="2" destOrd="0" parTransId="{94C3FB13-8215-4DCA-85D2-5ADA77122FD0}" sibTransId="{3DCD8F07-A7A5-415C-AE68-CADD2D384876}"/>
    <dgm:cxn modelId="{AF18D4B7-6AE0-4866-8B69-A4AD0995A62E}" type="presOf" srcId="{456339F8-F33C-4B06-B2C8-DDEFC4EF0384}" destId="{DC8463BF-0F12-47E7-AF8C-226C5DC9AAFA}" srcOrd="0" destOrd="0" presId="urn:microsoft.com/office/officeart/2005/8/layout/radial6"/>
    <dgm:cxn modelId="{F2B5935C-7989-496C-806E-C6E0E5143AD9}" type="presOf" srcId="{69C3B2A1-3C85-4029-8F50-5F4C4C130B58}" destId="{F4EAA358-1B71-4EF3-B718-C1028DCA3075}" srcOrd="0" destOrd="0" presId="urn:microsoft.com/office/officeart/2005/8/layout/radial6"/>
    <dgm:cxn modelId="{9F3EEFDA-FB76-4443-A989-65F9A6CA38F1}" type="presOf" srcId="{0CF02C93-059F-4AC1-B1A6-85671B684DD5}" destId="{CA5DF404-B987-439F-8B71-9CC10F1BF843}" srcOrd="0" destOrd="0" presId="urn:microsoft.com/office/officeart/2005/8/layout/radial6"/>
    <dgm:cxn modelId="{379FA893-FF01-408A-ABA4-753ABB1AE15F}" srcId="{0CF02C93-059F-4AC1-B1A6-85671B684DD5}" destId="{74B67FB6-0829-403D-A3AC-4426C39EABFC}" srcOrd="1" destOrd="0" parTransId="{C6AAA6F9-CBA0-423B-8D52-D4173347A667}" sibTransId="{0D4A8BD5-46D6-4757-AD82-A8BA5FA6664A}"/>
    <dgm:cxn modelId="{4B613D53-8A14-4EAD-8CE7-0DFD71230497}" type="presOf" srcId="{0D4A8BD5-46D6-4757-AD82-A8BA5FA6664A}" destId="{D2E1E982-3B43-443C-BB58-C16D771AF79E}" srcOrd="0" destOrd="0" presId="urn:microsoft.com/office/officeart/2005/8/layout/radial6"/>
    <dgm:cxn modelId="{4F9EF84E-8C1B-4300-AA24-77EC3274E74A}" type="presOf" srcId="{3DCD8F07-A7A5-415C-AE68-CADD2D384876}" destId="{18383B26-38CC-412F-B5CC-5AD07BBEC351}" srcOrd="0" destOrd="0" presId="urn:microsoft.com/office/officeart/2005/8/layout/radial6"/>
    <dgm:cxn modelId="{6A6604FC-4EB8-45C6-BAC9-24E9C3A145C0}" type="presOf" srcId="{6310223B-978F-4F33-A69D-295C773B4659}" destId="{FE4E1BE9-673D-4D95-959F-B4C2351CD423}" srcOrd="0" destOrd="0" presId="urn:microsoft.com/office/officeart/2005/8/layout/radial6"/>
    <dgm:cxn modelId="{CFFE2B3A-7CBC-4530-9207-801D35271349}" srcId="{0CF02C93-059F-4AC1-B1A6-85671B684DD5}" destId="{9CDC4689-F888-4B08-992A-B33520F29585}" srcOrd="0" destOrd="0" parTransId="{8042D3A0-40EC-406B-85EA-692887E00E71}" sibTransId="{69C3B2A1-3C85-4029-8F50-5F4C4C130B58}"/>
    <dgm:cxn modelId="{9D000DE4-C470-4856-9AB5-94BD477A41BA}" type="presOf" srcId="{65AA7F42-78D5-4143-93A8-7A441516290B}" destId="{A875BDC0-A46E-433D-AA13-62DFCAB7A0DC}" srcOrd="0" destOrd="0" presId="urn:microsoft.com/office/officeart/2005/8/layout/radial6"/>
    <dgm:cxn modelId="{EDF02BC0-9590-43DE-A2B0-74FFD4130544}" type="presOf" srcId="{E6A0BE6A-4ECD-49A5-9D4B-B73AB4F5754A}" destId="{6DA52007-3AB9-44EC-B132-F0E665930121}" srcOrd="0" destOrd="0" presId="urn:microsoft.com/office/officeart/2005/8/layout/radial6"/>
    <dgm:cxn modelId="{0CFFA453-450A-4A00-B205-76C9FA6F15FE}" srcId="{0CF02C93-059F-4AC1-B1A6-85671B684DD5}" destId="{456339F8-F33C-4B06-B2C8-DDEFC4EF0384}" srcOrd="3" destOrd="0" parTransId="{A0ECB3F6-9384-4BDA-8D13-F948DB5122FA}" sibTransId="{65AA7F42-78D5-4143-93A8-7A441516290B}"/>
    <dgm:cxn modelId="{2B53A272-E970-4AD3-9FA0-034AB7409CB0}" srcId="{E6A0BE6A-4ECD-49A5-9D4B-B73AB4F5754A}" destId="{0CF02C93-059F-4AC1-B1A6-85671B684DD5}" srcOrd="0" destOrd="0" parTransId="{58CE5C47-5657-4D4B-9C9E-D4A74674CE85}" sibTransId="{41D1C3B5-8E52-4B03-A7A1-B726E0CFB25B}"/>
    <dgm:cxn modelId="{E61A3E07-2759-4FCE-9E59-ED9D73FB3D1E}" type="presOf" srcId="{9CDC4689-F888-4B08-992A-B33520F29585}" destId="{09101984-BF20-4EF4-B33E-E3EA5C2CEE22}" srcOrd="0" destOrd="0" presId="urn:microsoft.com/office/officeart/2005/8/layout/radial6"/>
    <dgm:cxn modelId="{CD65B5B0-BDE6-4154-B462-1B29B8128DD9}" type="presOf" srcId="{74B67FB6-0829-403D-A3AC-4426C39EABFC}" destId="{ECF4DB03-99C0-471F-8A01-1FFE16291A04}" srcOrd="0" destOrd="0" presId="urn:microsoft.com/office/officeart/2005/8/layout/radial6"/>
    <dgm:cxn modelId="{C449FB47-551C-41D7-9B4A-6AD88B8247FA}" type="presParOf" srcId="{6DA52007-3AB9-44EC-B132-F0E665930121}" destId="{CA5DF404-B987-439F-8B71-9CC10F1BF843}" srcOrd="0" destOrd="0" presId="urn:microsoft.com/office/officeart/2005/8/layout/radial6"/>
    <dgm:cxn modelId="{A45C9AE1-B557-409B-833C-1FDDF30461BC}" type="presParOf" srcId="{6DA52007-3AB9-44EC-B132-F0E665930121}" destId="{09101984-BF20-4EF4-B33E-E3EA5C2CEE22}" srcOrd="1" destOrd="0" presId="urn:microsoft.com/office/officeart/2005/8/layout/radial6"/>
    <dgm:cxn modelId="{09C7E04F-C694-4FF7-A3C7-D674C65E79E9}" type="presParOf" srcId="{6DA52007-3AB9-44EC-B132-F0E665930121}" destId="{EE354E14-7FDE-48F0-911A-F602213B2E37}" srcOrd="2" destOrd="0" presId="urn:microsoft.com/office/officeart/2005/8/layout/radial6"/>
    <dgm:cxn modelId="{BA5A9C88-1C78-4009-AEE0-8016E7872FD1}" type="presParOf" srcId="{6DA52007-3AB9-44EC-B132-F0E665930121}" destId="{F4EAA358-1B71-4EF3-B718-C1028DCA3075}" srcOrd="3" destOrd="0" presId="urn:microsoft.com/office/officeart/2005/8/layout/radial6"/>
    <dgm:cxn modelId="{9C0F9E99-DD31-452F-8F9A-0F4A7ECFB174}" type="presParOf" srcId="{6DA52007-3AB9-44EC-B132-F0E665930121}" destId="{ECF4DB03-99C0-471F-8A01-1FFE16291A04}" srcOrd="4" destOrd="0" presId="urn:microsoft.com/office/officeart/2005/8/layout/radial6"/>
    <dgm:cxn modelId="{70DC2962-33E9-4A39-9394-869D0283CF33}" type="presParOf" srcId="{6DA52007-3AB9-44EC-B132-F0E665930121}" destId="{ED74CA36-6702-4589-805E-2E52016973D5}" srcOrd="5" destOrd="0" presId="urn:microsoft.com/office/officeart/2005/8/layout/radial6"/>
    <dgm:cxn modelId="{56460B7D-AC00-4836-A773-807B8431E00A}" type="presParOf" srcId="{6DA52007-3AB9-44EC-B132-F0E665930121}" destId="{D2E1E982-3B43-443C-BB58-C16D771AF79E}" srcOrd="6" destOrd="0" presId="urn:microsoft.com/office/officeart/2005/8/layout/radial6"/>
    <dgm:cxn modelId="{2F7FC0C6-3B0F-4805-9588-EE18AE26972F}" type="presParOf" srcId="{6DA52007-3AB9-44EC-B132-F0E665930121}" destId="{FE4E1BE9-673D-4D95-959F-B4C2351CD423}" srcOrd="7" destOrd="0" presId="urn:microsoft.com/office/officeart/2005/8/layout/radial6"/>
    <dgm:cxn modelId="{E99B0B0F-C55C-4DE3-BFD1-301BD1E71B18}" type="presParOf" srcId="{6DA52007-3AB9-44EC-B132-F0E665930121}" destId="{39040B12-2C3D-4237-87B6-8208E352B71F}" srcOrd="8" destOrd="0" presId="urn:microsoft.com/office/officeart/2005/8/layout/radial6"/>
    <dgm:cxn modelId="{A6DC5154-90E9-4B67-9506-5B072A3C37CE}" type="presParOf" srcId="{6DA52007-3AB9-44EC-B132-F0E665930121}" destId="{18383B26-38CC-412F-B5CC-5AD07BBEC351}" srcOrd="9" destOrd="0" presId="urn:microsoft.com/office/officeart/2005/8/layout/radial6"/>
    <dgm:cxn modelId="{6F88B385-BAD5-4ABF-87F8-2925ED2BC5DD}" type="presParOf" srcId="{6DA52007-3AB9-44EC-B132-F0E665930121}" destId="{DC8463BF-0F12-47E7-AF8C-226C5DC9AAFA}" srcOrd="10" destOrd="0" presId="urn:microsoft.com/office/officeart/2005/8/layout/radial6"/>
    <dgm:cxn modelId="{EFB83C41-7946-4D18-8E9A-0DA2F1A6C2A3}" type="presParOf" srcId="{6DA52007-3AB9-44EC-B132-F0E665930121}" destId="{245E55D8-9F13-441B-A270-14C1EE89B2CF}" srcOrd="11" destOrd="0" presId="urn:microsoft.com/office/officeart/2005/8/layout/radial6"/>
    <dgm:cxn modelId="{6A46837A-077F-4D72-A7EB-D8E94FAA2A95}" type="presParOf" srcId="{6DA52007-3AB9-44EC-B132-F0E665930121}" destId="{A875BDC0-A46E-433D-AA13-62DFCAB7A0DC}"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494748-33C5-424B-ACED-6D36D8EC4A4A}" type="datetimeFigureOut">
              <a:rPr lang="en-US" smtClean="0"/>
              <a:t>12/20/2015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2ABFAB-8BB5-4163-9600-6247BC3A14FF}" type="slidenum">
              <a:rPr lang="en-US" smtClean="0"/>
              <a:t>‹#›</a:t>
            </a:fld>
            <a:endParaRPr lang="en-US"/>
          </a:p>
        </p:txBody>
      </p:sp>
    </p:spTree>
    <p:extLst>
      <p:ext uri="{BB962C8B-B14F-4D97-AF65-F5344CB8AC3E}">
        <p14:creationId xmlns:p14="http://schemas.microsoft.com/office/powerpoint/2010/main" val="2286185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2ABFAB-8BB5-4163-9600-6247BC3A14FF}" type="slidenum">
              <a:rPr lang="en-US" smtClean="0"/>
              <a:t>4</a:t>
            </a:fld>
            <a:endParaRPr lang="en-US"/>
          </a:p>
        </p:txBody>
      </p:sp>
    </p:spTree>
    <p:extLst>
      <p:ext uri="{BB962C8B-B14F-4D97-AF65-F5344CB8AC3E}">
        <p14:creationId xmlns:p14="http://schemas.microsoft.com/office/powerpoint/2010/main" val="37707348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F93653B1-312F-4994-B41B-2B4E0A35A64A}" type="datetime1">
              <a:rPr lang="en-US" smtClean="0"/>
              <a:t>12/20/2015</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B5D497-1E14-42BC-B60A-CCB3AA580C48}" type="datetime1">
              <a:rPr lang="en-US" smtClean="0"/>
              <a:t>12/20/2015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DCD867-297F-4AD5-8B05-187D6DB6A030}" type="datetime1">
              <a:rPr lang="en-US" smtClean="0"/>
              <a:t>12/20/2015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78F1B1-F5B7-4544-9B2F-E2FA8DE49E78}" type="datetime1">
              <a:rPr lang="en-US" smtClean="0"/>
              <a:t>12/20/2015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172C0E-4F95-468D-B882-C2A1CCCC3BD3}" type="datetime1">
              <a:rPr lang="en-US" smtClean="0"/>
              <a:t>12/20/2015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B9C3FD-F080-4AB5-8AF0-5C39AF640EB1}" type="datetime1">
              <a:rPr lang="en-US" smtClean="0"/>
              <a:t>12/20/2015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956932-AA9E-4F60-A393-FF2D05843855}" type="datetime1">
              <a:rPr lang="en-US" smtClean="0"/>
              <a:t>12/20/2015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E82C0E-F51C-494D-A27E-0F30B393BE11}" type="datetime1">
              <a:rPr lang="en-US" smtClean="0"/>
              <a:t>12/20/2015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623BF1-9FD6-4EFC-8660-CCAB64E294BB}" type="datetime1">
              <a:rPr lang="en-US" smtClean="0"/>
              <a:t>12/20/2015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1E58C3-F126-4D24-BD76-997C70D3127B}" type="datetime1">
              <a:rPr lang="en-US" smtClean="0"/>
              <a:t>12/20/2015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26135D-B435-45C7-A4CC-9636A5DA3862}" type="datetime1">
              <a:rPr lang="en-US" smtClean="0"/>
              <a:t>12/20/2015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2EE128-F1BC-40CD-8078-11D6F7C5BE98}" type="datetime1">
              <a:rPr lang="en-US" smtClean="0"/>
              <a:t>12/20/2015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EA5F0A-8A7C-499C-9DEC-567A8418658C}" type="datetime1">
              <a:rPr lang="en-US" smtClean="0"/>
              <a:t>12/20/2015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053EB65-2D00-484B-9B17-04BFBB164A5A}" type="datetime1">
              <a:rPr lang="en-US" smtClean="0"/>
              <a:t>12/20/2015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FEA6452D-5D59-476C-8EC9-1988C93AD439}" type="datetime1">
              <a:rPr lang="en-US" smtClean="0"/>
              <a:t>12/20/2015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2A4763-A332-4A52-AF55-425890A633C7}" type="datetime1">
              <a:rPr lang="en-US" smtClean="0"/>
              <a:t>12/20/2015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AB96FB-60CE-4960-8782-7C3C3675E705}" type="datetime1">
              <a:rPr lang="en-US" smtClean="0"/>
              <a:t>12/20/2015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53B758F-0D43-45F0-909C-E9A42D53D819}" type="datetime1">
              <a:rPr lang="en-US" smtClean="0"/>
              <a:t>12/20/2015</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2.xml"/><Relationship Id="rId7" Type="http://schemas.openxmlformats.org/officeDocument/2006/relationships/slide" Target="slide8.xm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image" Target="../media/image5.png"/><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diagramLayout" Target="../diagrams/layout1.xml"/><Relationship Id="rId7" Type="http://schemas.openxmlformats.org/officeDocument/2006/relationships/image" Target="../media/image8.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Interactive navigation</a:t>
            </a:r>
            <a:endParaRPr lang="en-US" dirty="0"/>
          </a:p>
        </p:txBody>
      </p:sp>
      <p:sp>
        <p:nvSpPr>
          <p:cNvPr id="3" name="Subtitle 2"/>
          <p:cNvSpPr>
            <a:spLocks noGrp="1"/>
          </p:cNvSpPr>
          <p:nvPr>
            <p:ph type="subTitle" idx="1"/>
          </p:nvPr>
        </p:nvSpPr>
        <p:spPr/>
        <p:txBody>
          <a:bodyPr/>
          <a:lstStyle/>
          <a:p>
            <a:r>
              <a:rPr lang="en-US" dirty="0" smtClean="0"/>
              <a:t>Creating custom navigation within powerpoint</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24929821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dynamic presentations</a:t>
            </a:r>
            <a:endParaRPr lang="en-US" dirty="0"/>
          </a:p>
        </p:txBody>
      </p:sp>
      <p:sp>
        <p:nvSpPr>
          <p:cNvPr id="3" name="Content Placeholder 2"/>
          <p:cNvSpPr>
            <a:spLocks noGrp="1"/>
          </p:cNvSpPr>
          <p:nvPr>
            <p:ph idx="1"/>
          </p:nvPr>
        </p:nvSpPr>
        <p:spPr>
          <a:xfrm>
            <a:off x="685801" y="2142067"/>
            <a:ext cx="10131425" cy="4041563"/>
          </a:xfrm>
        </p:spPr>
        <p:txBody>
          <a:bodyPr>
            <a:normAutofit lnSpcReduction="10000"/>
          </a:bodyPr>
          <a:lstStyle/>
          <a:p>
            <a:r>
              <a:rPr lang="en-US" dirty="0" smtClean="0"/>
              <a:t>With interactive navigation, your presentation will shine</a:t>
            </a:r>
          </a:p>
          <a:p>
            <a:r>
              <a:rPr lang="en-US" dirty="0" smtClean="0"/>
              <a:t>Create PowerPoint slide decks with interactive navigation for use in:</a:t>
            </a:r>
          </a:p>
          <a:p>
            <a:pPr lvl="1"/>
            <a:r>
              <a:rPr lang="en-US" dirty="0" smtClean="0"/>
              <a:t>Kiosks</a:t>
            </a:r>
          </a:p>
          <a:p>
            <a:pPr lvl="1"/>
            <a:r>
              <a:rPr lang="en-US" dirty="0" smtClean="0"/>
              <a:t>Training materials</a:t>
            </a:r>
          </a:p>
          <a:p>
            <a:pPr lvl="1"/>
            <a:r>
              <a:rPr lang="en-US" dirty="0" smtClean="0"/>
              <a:t>Games</a:t>
            </a:r>
          </a:p>
          <a:p>
            <a:pPr lvl="1"/>
            <a:r>
              <a:rPr lang="en-US" dirty="0" smtClean="0"/>
              <a:t>And more…</a:t>
            </a:r>
          </a:p>
          <a:p>
            <a:r>
              <a:rPr lang="en-US" dirty="0" smtClean="0"/>
              <a:t>Interactive navigation allows for a user to click a button or word to navigate to a specific part of your presentation</a:t>
            </a:r>
          </a:p>
          <a:p>
            <a:pPr lvl="1"/>
            <a:r>
              <a:rPr lang="en-US" dirty="0" smtClean="0"/>
              <a:t>For instance, when you click this                    , you will be taken to slide number 5.</a:t>
            </a:r>
          </a:p>
          <a:p>
            <a:pPr lvl="1"/>
            <a:r>
              <a:rPr lang="en-US" dirty="0" smtClean="0"/>
              <a:t>When you click this </a:t>
            </a:r>
            <a:r>
              <a:rPr lang="en-US" dirty="0" smtClean="0">
                <a:hlinkClick r:id="rId2" action="ppaction://hlinksldjump"/>
              </a:rPr>
              <a:t>word</a:t>
            </a:r>
            <a:r>
              <a:rPr lang="en-US" dirty="0" smtClean="0"/>
              <a:t>, you will be taken to slide 4.</a:t>
            </a:r>
          </a:p>
          <a:p>
            <a:r>
              <a:rPr lang="en-US" dirty="0" smtClean="0"/>
              <a:t>Click </a:t>
            </a:r>
            <a:r>
              <a:rPr lang="en-US" dirty="0" smtClean="0">
                <a:hlinkClick r:id="rId3" action="ppaction://hlinksldjump"/>
              </a:rPr>
              <a:t>here</a:t>
            </a:r>
            <a:r>
              <a:rPr lang="en-US" dirty="0" smtClean="0"/>
              <a:t> to advance to next section</a:t>
            </a:r>
          </a:p>
        </p:txBody>
      </p:sp>
      <p:pic>
        <p:nvPicPr>
          <p:cNvPr id="5" name="Picture 4">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51337" y="5006558"/>
            <a:ext cx="847274" cy="304775"/>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159795953"/>
      </p:ext>
    </p:extLst>
  </p:cSld>
  <p:clrMapOvr>
    <a:masterClrMapping/>
  </p:clrMapOvr>
  <mc:AlternateContent xmlns:mc="http://schemas.openxmlformats.org/markup-compatibility/2006" xmlns:p15="http://schemas.microsoft.com/office/powerpoint/2012/main">
    <mc:Choice Requires="p15">
      <p:transition spd="slow" advClick="0">
        <p15:prstTrans prst="peelOff"/>
      </p:transition>
    </mc:Choice>
    <mc:Fallback xmlns="">
      <p:transition spd="slow" advClick="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have reached slide 4</a:t>
            </a:r>
            <a:endParaRPr lang="en-US" dirty="0"/>
          </a:p>
        </p:txBody>
      </p:sp>
      <p:sp>
        <p:nvSpPr>
          <p:cNvPr id="3" name="Text Placeholder 2"/>
          <p:cNvSpPr>
            <a:spLocks noGrp="1"/>
          </p:cNvSpPr>
          <p:nvPr>
            <p:ph type="body" idx="1"/>
          </p:nvPr>
        </p:nvSpPr>
        <p:spPr/>
        <p:txBody>
          <a:bodyPr/>
          <a:lstStyle/>
          <a:p>
            <a:r>
              <a:rPr lang="en-US" dirty="0" smtClean="0"/>
              <a:t>Click this </a:t>
            </a:r>
            <a:r>
              <a:rPr lang="en-US" dirty="0" smtClean="0">
                <a:hlinkClick r:id="rId2" action="ppaction://hlinksldjump"/>
              </a:rPr>
              <a:t>word</a:t>
            </a:r>
            <a:r>
              <a:rPr lang="en-US" dirty="0" smtClean="0"/>
              <a:t> to return to slide 2</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058438819"/>
      </p:ext>
    </p:extLst>
  </p:cSld>
  <p:clrMapOvr>
    <a:masterClrMapping/>
  </p:clrMapOvr>
  <mc:AlternateContent xmlns:mc="http://schemas.openxmlformats.org/markup-compatibility/2006" xmlns:p14="http://schemas.microsoft.com/office/powerpoint/2010/main">
    <mc:Choice Requires="p14">
      <p:transition spd="slow" p14:dur="1400" advClick="0">
        <p14:ripple/>
      </p:transition>
    </mc:Choice>
    <mc:Fallback xmlns="">
      <p:transition spd="slow" advClick="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to slide 5</a:t>
            </a:r>
            <a:endParaRPr lang="en-US" dirty="0"/>
          </a:p>
        </p:txBody>
      </p:sp>
      <p:sp>
        <p:nvSpPr>
          <p:cNvPr id="3" name="Text Placeholder 2"/>
          <p:cNvSpPr>
            <a:spLocks noGrp="1"/>
          </p:cNvSpPr>
          <p:nvPr>
            <p:ph type="body" idx="1"/>
          </p:nvPr>
        </p:nvSpPr>
        <p:spPr/>
        <p:txBody>
          <a:bodyPr/>
          <a:lstStyle/>
          <a:p>
            <a:r>
              <a:rPr lang="en-US" dirty="0" smtClean="0"/>
              <a:t>Click this                   to return to slide 2</a:t>
            </a:r>
            <a:endParaRPr lang="en-US" dirty="0"/>
          </a:p>
        </p:txBody>
      </p:sp>
      <p:pic>
        <p:nvPicPr>
          <p:cNvPr id="11" name="Picture 10">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90049" y="4814452"/>
            <a:ext cx="847274" cy="304775"/>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675184952"/>
      </p:ext>
    </p:extLst>
  </p:cSld>
  <p:clrMapOvr>
    <a:masterClrMapping/>
  </p:clrMapOvr>
  <mc:AlternateContent xmlns:mc="http://schemas.openxmlformats.org/markup-compatibility/2006" xmlns:p14="http://schemas.microsoft.com/office/powerpoint/2010/main">
    <mc:Choice Requires="p14">
      <p:transition spd="slow" p14:dur="1400" advClick="0">
        <p14:ripple/>
      </p:transition>
    </mc:Choice>
    <mc:Fallback xmlns="">
      <p:transition spd="slow" advClick="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Digital music revenues – mid-year</a:t>
            </a:r>
            <a:endParaRPr lang="en-US" dirty="0"/>
          </a:p>
        </p:txBody>
      </p:sp>
      <p:graphicFrame>
        <p:nvGraphicFramePr>
          <p:cNvPr id="11" name="Chart 10"/>
          <p:cNvGraphicFramePr/>
          <p:nvPr>
            <p:extLst>
              <p:ext uri="{D42A27DB-BD31-4B8C-83A1-F6EECF244321}">
                <p14:modId xmlns:p14="http://schemas.microsoft.com/office/powerpoint/2010/main" val="4257208473"/>
              </p:ext>
            </p:extLst>
          </p:nvPr>
        </p:nvGraphicFramePr>
        <p:xfrm>
          <a:off x="3012818" y="1631092"/>
          <a:ext cx="8128000" cy="4779707"/>
        </p:xfrm>
        <a:graphic>
          <a:graphicData uri="http://schemas.openxmlformats.org/drawingml/2006/chart">
            <c:chart xmlns:c="http://schemas.openxmlformats.org/drawingml/2006/chart" xmlns:r="http://schemas.openxmlformats.org/officeDocument/2006/relationships" r:id="rId2"/>
          </a:graphicData>
        </a:graphic>
      </p:graphicFrame>
      <p:sp>
        <p:nvSpPr>
          <p:cNvPr id="13" name="Content Placeholder 12"/>
          <p:cNvSpPr>
            <a:spLocks noGrp="1"/>
          </p:cNvSpPr>
          <p:nvPr>
            <p:ph idx="1"/>
          </p:nvPr>
        </p:nvSpPr>
        <p:spPr>
          <a:xfrm>
            <a:off x="685801" y="2142067"/>
            <a:ext cx="1965959" cy="3649133"/>
          </a:xfrm>
        </p:spPr>
        <p:txBody>
          <a:bodyPr/>
          <a:lstStyle/>
          <a:p>
            <a:r>
              <a:rPr lang="en-US" dirty="0" smtClean="0"/>
              <a:t>Click each Dollar amount on the bar graph to learn more</a:t>
            </a:r>
            <a:endParaRPr lang="en-US" dirty="0"/>
          </a:p>
        </p:txBody>
      </p:sp>
      <p:pic>
        <p:nvPicPr>
          <p:cNvPr id="14" name="Picture 13">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04043" y="6106024"/>
            <a:ext cx="1438537" cy="304775"/>
          </a:xfrm>
          <a:prstGeom prst="rect">
            <a:avLst/>
          </a:prstGeom>
        </p:spPr>
      </p:pic>
      <p:sp>
        <p:nvSpPr>
          <p:cNvPr id="15" name="Freeform 14">
            <a:hlinkClick r:id="rId5" action="ppaction://hlinksldjump"/>
          </p:cNvPr>
          <p:cNvSpPr/>
          <p:nvPr/>
        </p:nvSpPr>
        <p:spPr>
          <a:xfrm>
            <a:off x="4775200" y="4608945"/>
            <a:ext cx="1256145" cy="1228437"/>
          </a:xfrm>
          <a:custGeom>
            <a:avLst/>
            <a:gdLst>
              <a:gd name="connsiteX0" fmla="*/ 0 w 1256145"/>
              <a:gd name="connsiteY0" fmla="*/ 212437 h 1228437"/>
              <a:gd name="connsiteX1" fmla="*/ 932873 w 1256145"/>
              <a:gd name="connsiteY1" fmla="*/ 221673 h 1228437"/>
              <a:gd name="connsiteX2" fmla="*/ 1237673 w 1256145"/>
              <a:gd name="connsiteY2" fmla="*/ 0 h 1228437"/>
              <a:gd name="connsiteX3" fmla="*/ 1256145 w 1256145"/>
              <a:gd name="connsiteY3" fmla="*/ 997528 h 1228437"/>
              <a:gd name="connsiteX4" fmla="*/ 932873 w 1256145"/>
              <a:gd name="connsiteY4" fmla="*/ 1228437 h 1228437"/>
              <a:gd name="connsiteX5" fmla="*/ 9236 w 1256145"/>
              <a:gd name="connsiteY5" fmla="*/ 1219200 h 1228437"/>
              <a:gd name="connsiteX6" fmla="*/ 0 w 1256145"/>
              <a:gd name="connsiteY6" fmla="*/ 212437 h 1228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6145" h="1228437">
                <a:moveTo>
                  <a:pt x="0" y="212437"/>
                </a:moveTo>
                <a:lnTo>
                  <a:pt x="932873" y="221673"/>
                </a:lnTo>
                <a:lnTo>
                  <a:pt x="1237673" y="0"/>
                </a:lnTo>
                <a:lnTo>
                  <a:pt x="1256145" y="997528"/>
                </a:lnTo>
                <a:lnTo>
                  <a:pt x="932873" y="1228437"/>
                </a:lnTo>
                <a:lnTo>
                  <a:pt x="9236" y="1219200"/>
                </a:lnTo>
                <a:cubicBezTo>
                  <a:pt x="6157" y="883612"/>
                  <a:pt x="3079" y="548025"/>
                  <a:pt x="0" y="212437"/>
                </a:cubicBezTo>
                <a:close/>
              </a:path>
            </a:pathLst>
          </a:cu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a:hlinkClick r:id="rId5" action="ppaction://hlinksldjump"/>
          </p:cNvPr>
          <p:cNvSpPr/>
          <p:nvPr/>
        </p:nvSpPr>
        <p:spPr>
          <a:xfrm>
            <a:off x="7065818" y="4027055"/>
            <a:ext cx="1246909" cy="1810327"/>
          </a:xfrm>
          <a:custGeom>
            <a:avLst/>
            <a:gdLst>
              <a:gd name="connsiteX0" fmla="*/ 0 w 1246909"/>
              <a:gd name="connsiteY0" fmla="*/ 221672 h 1810327"/>
              <a:gd name="connsiteX1" fmla="*/ 923637 w 1246909"/>
              <a:gd name="connsiteY1" fmla="*/ 230909 h 1810327"/>
              <a:gd name="connsiteX2" fmla="*/ 1246909 w 1246909"/>
              <a:gd name="connsiteY2" fmla="*/ 0 h 1810327"/>
              <a:gd name="connsiteX3" fmla="*/ 1228437 w 1246909"/>
              <a:gd name="connsiteY3" fmla="*/ 1579418 h 1810327"/>
              <a:gd name="connsiteX4" fmla="*/ 932873 w 1246909"/>
              <a:gd name="connsiteY4" fmla="*/ 1810327 h 1810327"/>
              <a:gd name="connsiteX5" fmla="*/ 18473 w 1246909"/>
              <a:gd name="connsiteY5" fmla="*/ 1810327 h 1810327"/>
              <a:gd name="connsiteX6" fmla="*/ 0 w 1246909"/>
              <a:gd name="connsiteY6" fmla="*/ 221672 h 1810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6909" h="1810327">
                <a:moveTo>
                  <a:pt x="0" y="221672"/>
                </a:moveTo>
                <a:lnTo>
                  <a:pt x="923637" y="230909"/>
                </a:lnTo>
                <a:lnTo>
                  <a:pt x="1246909" y="0"/>
                </a:lnTo>
                <a:lnTo>
                  <a:pt x="1228437" y="1579418"/>
                </a:lnTo>
                <a:lnTo>
                  <a:pt x="932873" y="1810327"/>
                </a:lnTo>
                <a:lnTo>
                  <a:pt x="18473" y="1810327"/>
                </a:lnTo>
                <a:lnTo>
                  <a:pt x="0" y="221672"/>
                </a:lnTo>
                <a:close/>
              </a:path>
            </a:pathLst>
          </a:cu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a:hlinkClick r:id="rId6" action="ppaction://hlinksldjump"/>
          </p:cNvPr>
          <p:cNvSpPr/>
          <p:nvPr/>
        </p:nvSpPr>
        <p:spPr>
          <a:xfrm>
            <a:off x="4775200" y="3371273"/>
            <a:ext cx="1237673" cy="1450109"/>
          </a:xfrm>
          <a:custGeom>
            <a:avLst/>
            <a:gdLst>
              <a:gd name="connsiteX0" fmla="*/ 0 w 1237673"/>
              <a:gd name="connsiteY0" fmla="*/ 230909 h 1450109"/>
              <a:gd name="connsiteX1" fmla="*/ 9236 w 1237673"/>
              <a:gd name="connsiteY1" fmla="*/ 1450109 h 1450109"/>
              <a:gd name="connsiteX2" fmla="*/ 932873 w 1237673"/>
              <a:gd name="connsiteY2" fmla="*/ 1450109 h 1450109"/>
              <a:gd name="connsiteX3" fmla="*/ 1237673 w 1237673"/>
              <a:gd name="connsiteY3" fmla="*/ 1219200 h 1450109"/>
              <a:gd name="connsiteX4" fmla="*/ 1237673 w 1237673"/>
              <a:gd name="connsiteY4" fmla="*/ 0 h 1450109"/>
              <a:gd name="connsiteX5" fmla="*/ 923636 w 1237673"/>
              <a:gd name="connsiteY5" fmla="*/ 240145 h 1450109"/>
              <a:gd name="connsiteX6" fmla="*/ 0 w 1237673"/>
              <a:gd name="connsiteY6" fmla="*/ 230909 h 1450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7673" h="1450109">
                <a:moveTo>
                  <a:pt x="0" y="230909"/>
                </a:moveTo>
                <a:cubicBezTo>
                  <a:pt x="3079" y="637309"/>
                  <a:pt x="6157" y="1043709"/>
                  <a:pt x="9236" y="1450109"/>
                </a:cubicBezTo>
                <a:lnTo>
                  <a:pt x="932873" y="1450109"/>
                </a:lnTo>
                <a:lnTo>
                  <a:pt x="1237673" y="1219200"/>
                </a:lnTo>
                <a:lnTo>
                  <a:pt x="1237673" y="0"/>
                </a:lnTo>
                <a:lnTo>
                  <a:pt x="923636" y="240145"/>
                </a:lnTo>
                <a:lnTo>
                  <a:pt x="0" y="230909"/>
                </a:lnTo>
                <a:close/>
              </a:path>
            </a:pathLst>
          </a:cu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a:hlinkClick r:id="rId7" action="ppaction://hlinksldjump"/>
          </p:cNvPr>
          <p:cNvSpPr/>
          <p:nvPr/>
        </p:nvSpPr>
        <p:spPr>
          <a:xfrm>
            <a:off x="4765964" y="3315855"/>
            <a:ext cx="1265381" cy="295563"/>
          </a:xfrm>
          <a:custGeom>
            <a:avLst/>
            <a:gdLst>
              <a:gd name="connsiteX0" fmla="*/ 0 w 1265381"/>
              <a:gd name="connsiteY0" fmla="*/ 286327 h 295563"/>
              <a:gd name="connsiteX1" fmla="*/ 9236 w 1265381"/>
              <a:gd name="connsiteY1" fmla="*/ 230909 h 295563"/>
              <a:gd name="connsiteX2" fmla="*/ 341745 w 1265381"/>
              <a:gd name="connsiteY2" fmla="*/ 0 h 295563"/>
              <a:gd name="connsiteX3" fmla="*/ 1265381 w 1265381"/>
              <a:gd name="connsiteY3" fmla="*/ 0 h 295563"/>
              <a:gd name="connsiteX4" fmla="*/ 1265381 w 1265381"/>
              <a:gd name="connsiteY4" fmla="*/ 46181 h 295563"/>
              <a:gd name="connsiteX5" fmla="*/ 932872 w 1265381"/>
              <a:gd name="connsiteY5" fmla="*/ 295563 h 295563"/>
              <a:gd name="connsiteX6" fmla="*/ 0 w 1265381"/>
              <a:gd name="connsiteY6" fmla="*/ 286327 h 295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5381" h="295563">
                <a:moveTo>
                  <a:pt x="0" y="286327"/>
                </a:moveTo>
                <a:lnTo>
                  <a:pt x="9236" y="230909"/>
                </a:lnTo>
                <a:lnTo>
                  <a:pt x="341745" y="0"/>
                </a:lnTo>
                <a:lnTo>
                  <a:pt x="1265381" y="0"/>
                </a:lnTo>
                <a:lnTo>
                  <a:pt x="1265381" y="46181"/>
                </a:lnTo>
                <a:lnTo>
                  <a:pt x="932872" y="295563"/>
                </a:lnTo>
                <a:lnTo>
                  <a:pt x="0" y="286327"/>
                </a:lnTo>
                <a:close/>
              </a:path>
            </a:pathLst>
          </a:cu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a:hlinkClick r:id="rId6" action="ppaction://hlinksldjump"/>
          </p:cNvPr>
          <p:cNvSpPr/>
          <p:nvPr/>
        </p:nvSpPr>
        <p:spPr>
          <a:xfrm>
            <a:off x="7078257" y="2499582"/>
            <a:ext cx="1234774" cy="1768730"/>
          </a:xfrm>
          <a:custGeom>
            <a:avLst/>
            <a:gdLst>
              <a:gd name="connsiteX0" fmla="*/ 0 w 1234774"/>
              <a:gd name="connsiteY0" fmla="*/ 236944 h 1768730"/>
              <a:gd name="connsiteX1" fmla="*/ 3337 w 1234774"/>
              <a:gd name="connsiteY1" fmla="*/ 1768730 h 1768730"/>
              <a:gd name="connsiteX2" fmla="*/ 921074 w 1234774"/>
              <a:gd name="connsiteY2" fmla="*/ 1762056 h 1768730"/>
              <a:gd name="connsiteX3" fmla="*/ 1234774 w 1234774"/>
              <a:gd name="connsiteY3" fmla="*/ 1518438 h 1768730"/>
              <a:gd name="connsiteX4" fmla="*/ 1231436 w 1234774"/>
              <a:gd name="connsiteY4" fmla="*/ 0 h 1768730"/>
              <a:gd name="connsiteX5" fmla="*/ 917737 w 1234774"/>
              <a:gd name="connsiteY5" fmla="*/ 240281 h 1768730"/>
              <a:gd name="connsiteX6" fmla="*/ 0 w 1234774"/>
              <a:gd name="connsiteY6" fmla="*/ 236944 h 1768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4774" h="1768730">
                <a:moveTo>
                  <a:pt x="0" y="236944"/>
                </a:moveTo>
                <a:cubicBezTo>
                  <a:pt x="1112" y="747539"/>
                  <a:pt x="2225" y="1258135"/>
                  <a:pt x="3337" y="1768730"/>
                </a:cubicBezTo>
                <a:lnTo>
                  <a:pt x="921074" y="1762056"/>
                </a:lnTo>
                <a:lnTo>
                  <a:pt x="1234774" y="1518438"/>
                </a:lnTo>
                <a:cubicBezTo>
                  <a:pt x="1233661" y="1012292"/>
                  <a:pt x="1232549" y="506146"/>
                  <a:pt x="1231436" y="0"/>
                </a:cubicBezTo>
                <a:lnTo>
                  <a:pt x="917737" y="240281"/>
                </a:lnTo>
                <a:lnTo>
                  <a:pt x="0" y="236944"/>
                </a:lnTo>
                <a:close/>
              </a:path>
            </a:pathLst>
          </a:cu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hlinkClick r:id="rId7" action="ppaction://hlinksldjump"/>
          </p:cNvPr>
          <p:cNvSpPr/>
          <p:nvPr/>
        </p:nvSpPr>
        <p:spPr>
          <a:xfrm>
            <a:off x="7081594" y="2456199"/>
            <a:ext cx="1234774" cy="287001"/>
          </a:xfrm>
          <a:custGeom>
            <a:avLst/>
            <a:gdLst>
              <a:gd name="connsiteX0" fmla="*/ 303688 w 1234774"/>
              <a:gd name="connsiteY0" fmla="*/ 10011 h 287001"/>
              <a:gd name="connsiteX1" fmla="*/ 0 w 1234774"/>
              <a:gd name="connsiteY1" fmla="*/ 246954 h 287001"/>
              <a:gd name="connsiteX2" fmla="*/ 3337 w 1234774"/>
              <a:gd name="connsiteY2" fmla="*/ 276989 h 287001"/>
              <a:gd name="connsiteX3" fmla="*/ 914400 w 1234774"/>
              <a:gd name="connsiteY3" fmla="*/ 287001 h 287001"/>
              <a:gd name="connsiteX4" fmla="*/ 1234774 w 1234774"/>
              <a:gd name="connsiteY4" fmla="*/ 46721 h 287001"/>
              <a:gd name="connsiteX5" fmla="*/ 1224762 w 1234774"/>
              <a:gd name="connsiteY5" fmla="*/ 0 h 287001"/>
              <a:gd name="connsiteX6" fmla="*/ 303688 w 1234774"/>
              <a:gd name="connsiteY6" fmla="*/ 10011 h 287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4774" h="287001">
                <a:moveTo>
                  <a:pt x="303688" y="10011"/>
                </a:moveTo>
                <a:lnTo>
                  <a:pt x="0" y="246954"/>
                </a:lnTo>
                <a:lnTo>
                  <a:pt x="3337" y="276989"/>
                </a:lnTo>
                <a:lnTo>
                  <a:pt x="914400" y="287001"/>
                </a:lnTo>
                <a:lnTo>
                  <a:pt x="1234774" y="46721"/>
                </a:lnTo>
                <a:lnTo>
                  <a:pt x="1224762" y="0"/>
                </a:lnTo>
                <a:lnTo>
                  <a:pt x="303688" y="10011"/>
                </a:lnTo>
                <a:close/>
              </a:path>
            </a:pathLst>
          </a:cu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571644" y="6106024"/>
            <a:ext cx="1438537" cy="304775"/>
          </a:xfrm>
          <a:prstGeom prst="rect">
            <a:avLst/>
          </a:prstGeom>
        </p:spPr>
      </p:pic>
      <p:sp>
        <p:nvSpPr>
          <p:cNvPr id="22" name="Rectangle 21"/>
          <p:cNvSpPr/>
          <p:nvPr/>
        </p:nvSpPr>
        <p:spPr>
          <a:xfrm>
            <a:off x="6031345" y="6360469"/>
            <a:ext cx="3106941" cy="230832"/>
          </a:xfrm>
          <a:prstGeom prst="rect">
            <a:avLst/>
          </a:prstGeom>
        </p:spPr>
        <p:txBody>
          <a:bodyPr wrap="none">
            <a:spAutoFit/>
          </a:bodyPr>
          <a:lstStyle/>
          <a:p>
            <a:r>
              <a:rPr lang="en-US" sz="900" dirty="0"/>
              <a:t>Source: Joshua P. </a:t>
            </a:r>
            <a:r>
              <a:rPr lang="en-US" sz="900" dirty="0" err="1"/>
              <a:t>Firedlander</a:t>
            </a:r>
            <a:r>
              <a:rPr lang="en-US" sz="900" dirty="0"/>
              <a:t>, VP Strategic Data Analysis, RIAA</a:t>
            </a:r>
          </a:p>
        </p:txBody>
      </p:sp>
      <p:sp>
        <p:nvSpPr>
          <p:cNvPr id="3" name="Slide Number Placeholder 2"/>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79061650"/>
      </p:ext>
    </p:extLst>
  </p:cSld>
  <p:clrMapOvr>
    <a:masterClrMapping/>
  </p:clrMapOvr>
  <mc:AlternateContent xmlns:mc="http://schemas.openxmlformats.org/markup-compatibility/2006" xmlns:p14="http://schemas.microsoft.com/office/powerpoint/2010/main">
    <mc:Choice Requires="p14">
      <p:transition spd="slow" p14:dur="2500" advClick="0">
        <p:checker/>
      </p:transition>
    </mc:Choice>
    <mc:Fallback xmlns="">
      <p:transition spd="slow" advClick="0">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Streaming</a:t>
            </a:r>
            <a:endParaRPr lang="en-US" dirty="0"/>
          </a:p>
        </p:txBody>
      </p:sp>
      <p:sp>
        <p:nvSpPr>
          <p:cNvPr id="3" name="Content Placeholder 2"/>
          <p:cNvSpPr>
            <a:spLocks noGrp="1"/>
          </p:cNvSpPr>
          <p:nvPr>
            <p:ph idx="1"/>
          </p:nvPr>
        </p:nvSpPr>
        <p:spPr>
          <a:xfrm>
            <a:off x="685801" y="1919645"/>
            <a:ext cx="10131425" cy="4061025"/>
          </a:xfrm>
        </p:spPr>
        <p:txBody>
          <a:bodyPr>
            <a:normAutofit/>
          </a:bodyPr>
          <a:lstStyle/>
          <a:p>
            <a:r>
              <a:rPr lang="en-US" dirty="0"/>
              <a:t>First half (1H) revenues from music streaming services surpassed $1 billion for the first time, growing 23% in 2015 to $1.03 billion – up from $834 million for 1H 2014. This category includes revenues from subscription services (such as Rhapsody and paid versions of Spotify, among others), streaming radio service revenues that are distributed by </a:t>
            </a:r>
            <a:r>
              <a:rPr lang="en-US" dirty="0" err="1"/>
              <a:t>SoundExchange</a:t>
            </a:r>
            <a:r>
              <a:rPr lang="en-US" dirty="0"/>
              <a:t> (like Pandora, </a:t>
            </a:r>
            <a:r>
              <a:rPr lang="en-US" dirty="0" err="1"/>
              <a:t>SiriusXM</a:t>
            </a:r>
            <a:r>
              <a:rPr lang="en-US" dirty="0"/>
              <a:t>, and other Internet radio), and other </a:t>
            </a:r>
            <a:r>
              <a:rPr lang="en-US" dirty="0" err="1"/>
              <a:t>nonsubscription</a:t>
            </a:r>
            <a:r>
              <a:rPr lang="en-US" dirty="0"/>
              <a:t> on-demand streaming services (such as YouTube, </a:t>
            </a:r>
            <a:r>
              <a:rPr lang="en-US" dirty="0" err="1"/>
              <a:t>Vevo</a:t>
            </a:r>
            <a:r>
              <a:rPr lang="en-US" dirty="0"/>
              <a:t>, and ad-supported Spotify). </a:t>
            </a:r>
            <a:r>
              <a:rPr lang="en-US" dirty="0" smtClean="0"/>
              <a:t> </a:t>
            </a:r>
            <a:r>
              <a:rPr lang="en-US" sz="1200" dirty="0" smtClean="0"/>
              <a:t>Source: Joshua P. </a:t>
            </a:r>
            <a:r>
              <a:rPr lang="en-US" sz="1200" dirty="0" err="1" smtClean="0"/>
              <a:t>Firedlander</a:t>
            </a:r>
            <a:r>
              <a:rPr lang="en-US" sz="1200" dirty="0" smtClean="0"/>
              <a:t>, VP Strategic Data Analysis, RIAA</a:t>
            </a:r>
          </a:p>
          <a:p>
            <a:r>
              <a:rPr lang="en-US" dirty="0" smtClean="0"/>
              <a:t>Digital music streaming services is provided by many companies such as:</a:t>
            </a:r>
          </a:p>
          <a:p>
            <a:pPr lvl="1"/>
            <a:r>
              <a:rPr lang="en-US" dirty="0" smtClean="0"/>
              <a:t>Spotify (a paid subscription music service)</a:t>
            </a:r>
          </a:p>
          <a:p>
            <a:pPr lvl="1"/>
            <a:r>
              <a:rPr lang="en-US" dirty="0" smtClean="0"/>
              <a:t>Apple</a:t>
            </a:r>
          </a:p>
          <a:p>
            <a:pPr lvl="1"/>
            <a:r>
              <a:rPr lang="en-US" dirty="0" smtClean="0"/>
              <a:t>Amazon</a:t>
            </a:r>
          </a:p>
          <a:p>
            <a:pPr lvl="1"/>
            <a:r>
              <a:rPr lang="en-US" dirty="0" smtClean="0"/>
              <a:t>Rhapsody</a:t>
            </a:r>
            <a:endParaRPr lang="en-US" dirty="0"/>
          </a:p>
          <a:p>
            <a:r>
              <a:rPr lang="en-US" dirty="0" smtClean="0"/>
              <a:t>Click the button to return to the previous slide</a:t>
            </a:r>
            <a:endParaRPr lang="en-US" dirty="0"/>
          </a:p>
        </p:txBody>
      </p:sp>
      <p:pic>
        <p:nvPicPr>
          <p:cNvPr id="4" name="Picture 3">
            <a:hlinkClick r:id="" action="ppaction://hlinkshowjump?jump=previous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60571" y="5626467"/>
            <a:ext cx="847274" cy="304775"/>
          </a:xfrm>
          <a:prstGeom prst="rect">
            <a:avLst/>
          </a:prstGeom>
        </p:spPr>
      </p:pic>
      <p:sp>
        <p:nvSpPr>
          <p:cNvPr id="5" name="Slide Number Placeholder 4"/>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952145481"/>
      </p:ext>
    </p:extLst>
  </p:cSld>
  <p:clrMapOvr>
    <a:masterClrMapping/>
  </p:clrMapOvr>
  <mc:AlternateContent xmlns:mc="http://schemas.openxmlformats.org/markup-compatibility/2006" xmlns:p14="http://schemas.microsoft.com/office/powerpoint/2010/main">
    <mc:Choice Requires="p14">
      <p:transition spd="slow" p14:dur="1250" advClick="0">
        <p:pull/>
      </p:transition>
    </mc:Choice>
    <mc:Fallback xmlns="">
      <p:transition spd="slow" advClick="0">
        <p:pull/>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Permanent downloads</a:t>
            </a:r>
            <a:endParaRPr lang="en-US" dirty="0"/>
          </a:p>
        </p:txBody>
      </p:sp>
      <p:sp>
        <p:nvSpPr>
          <p:cNvPr id="3" name="Content Placeholder 2"/>
          <p:cNvSpPr>
            <a:spLocks noGrp="1"/>
          </p:cNvSpPr>
          <p:nvPr>
            <p:ph idx="1"/>
          </p:nvPr>
        </p:nvSpPr>
        <p:spPr>
          <a:xfrm>
            <a:off x="685801" y="2142067"/>
            <a:ext cx="10131425" cy="4061025"/>
          </a:xfrm>
        </p:spPr>
        <p:txBody>
          <a:bodyPr anchor="t"/>
          <a:lstStyle/>
          <a:p>
            <a:r>
              <a:rPr lang="en-US" dirty="0" smtClean="0"/>
              <a:t>Permanent downloads encompass files downloaded from major music outlets online, such as the Apple iTunes Store and Amazon’s Digital Music Store.</a:t>
            </a:r>
          </a:p>
          <a:p>
            <a:r>
              <a:rPr lang="en-US" dirty="0" smtClean="0"/>
              <a:t>Despite being the largest form of music distribution in the world, their sales have been impacted by the growth of vinyl record sales, which have been on the rise for the last 3 years.</a:t>
            </a:r>
          </a:p>
          <a:p>
            <a:pPr lvl="1"/>
            <a:endParaRPr lang="en-US" dirty="0"/>
          </a:p>
          <a:p>
            <a:r>
              <a:rPr lang="en-US" dirty="0" smtClean="0"/>
              <a:t>Click the button to return to the previous slide</a:t>
            </a:r>
            <a:endParaRPr lang="en-US" dirty="0"/>
          </a:p>
        </p:txBody>
      </p:sp>
      <p:pic>
        <p:nvPicPr>
          <p:cNvPr id="4" name="Picture 3">
            <a:hlinkClick r:id="rId2" action="ppaction://hlinksldjump" highlightClick="1"/>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7583" y="3904875"/>
            <a:ext cx="847274" cy="304775"/>
          </a:xfrm>
          <a:prstGeom prst="rect">
            <a:avLst/>
          </a:prstGeom>
        </p:spPr>
      </p:pic>
      <p:sp>
        <p:nvSpPr>
          <p:cNvPr id="5" name="Slide Number Placeholder 4"/>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935406333"/>
      </p:ext>
    </p:extLst>
  </p:cSld>
  <p:clrMapOvr>
    <a:masterClrMapping/>
  </p:clrMapOvr>
  <mc:AlternateContent xmlns:mc="http://schemas.openxmlformats.org/markup-compatibility/2006" xmlns:p14="http://schemas.microsoft.com/office/powerpoint/2010/main">
    <mc:Choice Requires="p14">
      <p:transition spd="slow" p14:dur="1250" advClick="0">
        <p:pull/>
      </p:transition>
    </mc:Choice>
    <mc:Fallback xmlns="">
      <p:transition spd="slow" advClick="0">
        <p:pull/>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Ringtones and </a:t>
            </a:r>
            <a:r>
              <a:rPr lang="en-US" dirty="0" err="1" smtClean="0"/>
              <a:t>ringbacks</a:t>
            </a:r>
            <a:endParaRPr lang="en-US" dirty="0"/>
          </a:p>
        </p:txBody>
      </p:sp>
      <p:sp>
        <p:nvSpPr>
          <p:cNvPr id="3" name="Content Placeholder 2"/>
          <p:cNvSpPr>
            <a:spLocks noGrp="1"/>
          </p:cNvSpPr>
          <p:nvPr>
            <p:ph idx="1"/>
          </p:nvPr>
        </p:nvSpPr>
        <p:spPr>
          <a:xfrm>
            <a:off x="685801" y="2142067"/>
            <a:ext cx="10131425" cy="4061025"/>
          </a:xfrm>
        </p:spPr>
        <p:txBody>
          <a:bodyPr anchor="t"/>
          <a:lstStyle/>
          <a:p>
            <a:r>
              <a:rPr lang="en-US" dirty="0" smtClean="0"/>
              <a:t>Mobile Phone customization is a large part of what draws a customer to a particular phone or brand. With custom ringtones and </a:t>
            </a:r>
            <a:r>
              <a:rPr lang="en-US" dirty="0" err="1" smtClean="0"/>
              <a:t>ringbacks</a:t>
            </a:r>
            <a:r>
              <a:rPr lang="en-US" dirty="0" smtClean="0"/>
              <a:t>, customers can make their phone stand out from the crowd.</a:t>
            </a:r>
          </a:p>
          <a:p>
            <a:pPr lvl="1"/>
            <a:endParaRPr lang="en-US" dirty="0"/>
          </a:p>
          <a:p>
            <a:r>
              <a:rPr lang="en-US" dirty="0" smtClean="0"/>
              <a:t>Click the button to return to the previous slide</a:t>
            </a:r>
            <a:endParaRPr lang="en-US" dirty="0"/>
          </a:p>
        </p:txBody>
      </p:sp>
      <p:pic>
        <p:nvPicPr>
          <p:cNvPr id="4" name="Picture 3">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60108" y="3233911"/>
            <a:ext cx="847274" cy="304775"/>
          </a:xfrm>
          <a:prstGeom prst="rect">
            <a:avLst/>
          </a:prstGeom>
        </p:spPr>
      </p:pic>
      <p:sp>
        <p:nvSpPr>
          <p:cNvPr id="5" name="Slide Number Placeholder 4"/>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762103176"/>
      </p:ext>
    </p:extLst>
  </p:cSld>
  <p:clrMapOvr>
    <a:masterClrMapping/>
  </p:clrMapOvr>
  <mc:AlternateContent xmlns:mc="http://schemas.openxmlformats.org/markup-compatibility/2006" xmlns:p14="http://schemas.microsoft.com/office/powerpoint/2010/main">
    <mc:Choice Requires="p14">
      <p:transition spd="slow" p14:dur="1250" advClick="0">
        <p:pull/>
      </p:transition>
    </mc:Choice>
    <mc:Fallback xmlns="">
      <p:transition spd="slow" advClick="0">
        <p:pull/>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spinning graphic</a:t>
            </a:r>
            <a:endParaRPr lang="en-US" dirty="0"/>
          </a:p>
        </p:txBody>
      </p:sp>
      <p:graphicFrame>
        <p:nvGraphicFramePr>
          <p:cNvPr id="5" name="Diagram 4"/>
          <p:cNvGraphicFramePr/>
          <p:nvPr>
            <p:extLst>
              <p:ext uri="{D42A27DB-BD31-4B8C-83A1-F6EECF244321}">
                <p14:modId xmlns:p14="http://schemas.microsoft.com/office/powerpoint/2010/main" val="2710931460"/>
              </p:ext>
            </p:extLst>
          </p:nvPr>
        </p:nvGraphicFramePr>
        <p:xfrm>
          <a:off x="3922712" y="1789447"/>
          <a:ext cx="4181157" cy="41811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65493" y="2912600"/>
            <a:ext cx="1457667" cy="524341"/>
          </a:xfrm>
          <a:prstGeom prst="rect">
            <a:avLst/>
          </a:prstGeom>
        </p:spPr>
      </p:pic>
      <p:pic>
        <p:nvPicPr>
          <p:cNvPr id="6" name="Picture 5">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575886" y="5970604"/>
            <a:ext cx="847274" cy="304775"/>
          </a:xfrm>
          <a:prstGeom prst="rect">
            <a:avLst/>
          </a:prstGeom>
        </p:spPr>
      </p:pic>
      <p:sp>
        <p:nvSpPr>
          <p:cNvPr id="3" name="Slide Number Placeholder 2"/>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4162536570"/>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8" presetClass="emph" presetSubtype="0" accel="16000" decel="47000" fill="hold" grpId="0" nodeType="clickEffect">
                                  <p:stCondLst>
                                    <p:cond delay="0"/>
                                  </p:stCondLst>
                                  <p:childTnLst>
                                    <p:animRot by="43200000">
                                      <p:cBhvr>
                                        <p:cTn id="6" dur="1500" fill="hold"/>
                                        <p:tgtEl>
                                          <p:spTgt spid="5"/>
                                        </p:tgtEl>
                                        <p:attrNameLst>
                                          <p:attrName>r</p:attrName>
                                        </p:attrNameLst>
                                      </p:cBhvr>
                                    </p:animRot>
                                  </p:childTnLst>
                                </p:cTn>
                              </p:par>
                            </p:childTnLst>
                          </p:cTn>
                        </p:par>
                      </p:childTnLst>
                    </p:cTn>
                  </p:par>
                </p:childTnLst>
              </p:cTn>
              <p:nextCondLst>
                <p:cond evt="onClick" delay="0">
                  <p:tgtEl>
                    <p:spTgt spid="8"/>
                  </p:tgtEl>
                </p:cond>
              </p:nextCondLst>
            </p:seq>
          </p:childTnLst>
        </p:cTn>
      </p:par>
    </p:tnLst>
    <p:bldLst>
      <p:bldGraphic spid="5"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260</TotalTime>
  <Words>430</Words>
  <Application>Microsoft Office PowerPoint</Application>
  <PresentationFormat>Widescreen</PresentationFormat>
  <Paragraphs>53</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Celestial</vt:lpstr>
      <vt:lpstr>Interactive navigation</vt:lpstr>
      <vt:lpstr>Create dynamic presentations</vt:lpstr>
      <vt:lpstr>You have reached slide 4</vt:lpstr>
      <vt:lpstr>Welcome to slide 5</vt:lpstr>
      <vt:lpstr>US Digital music revenues – mid-year</vt:lpstr>
      <vt:lpstr>Streaming</vt:lpstr>
      <vt:lpstr>Permanent downloads</vt:lpstr>
      <vt:lpstr>Ringtones and ringbacks</vt:lpstr>
      <vt:lpstr>A simple, spinning graphic</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Interactive navigation</dc:title>
  <dc:creator>Jonathan Doan</dc:creator>
  <cp:lastModifiedBy>Philip Lambert</cp:lastModifiedBy>
  <cp:revision>67</cp:revision>
  <dcterms:created xsi:type="dcterms:W3CDTF">2015-12-18T15:07:58Z</dcterms:created>
  <dcterms:modified xsi:type="dcterms:W3CDTF">2015-12-21T00:40:02Z</dcterms:modified>
</cp:coreProperties>
</file>