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59" r:id="rId4"/>
    <p:sldId id="262" r:id="rId5"/>
    <p:sldId id="263" r:id="rId6"/>
    <p:sldId id="265" r:id="rId7"/>
    <p:sldId id="264" r:id="rId8"/>
    <p:sldId id="257" r:id="rId9"/>
    <p:sldId id="258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682A"/>
    <a:srgbClr val="B0511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89049" autoAdjust="0"/>
  </p:normalViewPr>
  <p:slideViewPr>
    <p:cSldViewPr snapToGrid="0">
      <p:cViewPr varScale="1">
        <p:scale>
          <a:sx n="119" d="100"/>
          <a:sy n="119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38D54-8BE2-479D-ABCA-559E7C3071DB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2C3F4-7451-4E57-8527-25D29945C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48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Overview slide allows the audience to hear what you have in store for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2C3F4-7451-4E57-8527-25D29945CA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27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visit my website for more information and samples: https://www.jonathanldoan.weebly.com</a:t>
            </a:r>
          </a:p>
          <a:p>
            <a:endParaRPr lang="en-US" dirty="0"/>
          </a:p>
          <a:p>
            <a:r>
              <a:rPr lang="en-US" dirty="0"/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2C3F4-7451-4E57-8527-25D29945CA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5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kinetic style of the image helps paint an interesting picture!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2C3F4-7451-4E57-8527-25D29945CA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3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build with bullets. Using icons livens up the look of your slides and provides more context.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2C3F4-7451-4E57-8527-25D29945CA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34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Images go a long way to help get your point across and keep the audience engaged.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2C3F4-7451-4E57-8527-25D29945CA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58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PowerPoint’s Morph transition allows for dynamic animations between slides. It really helps them stand out!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2C3F4-7451-4E57-8527-25D29945CA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90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2C3F4-7451-4E57-8527-25D29945CA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45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Teams sometimes need reminding…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2C3F4-7451-4E57-8527-25D29945CA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60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can be a call to action. With the strong image, it elicits a very heart-felt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2C3F4-7451-4E57-8527-25D29945CA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74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 and A slide is always a great way to connect with the audience. The image helps when you only have one slide up for more than a few minutes.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2C3F4-7451-4E57-8527-25D29945CA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23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F7620-D547-4C5F-A724-ADF508E31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3B8B9D-B317-413F-A340-806F81C776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C18C0-776E-43B8-82B6-121FEB37A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8935-479B-4D19-AF0E-8B36C775E1E8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4ED0F-19EC-4C27-8A9F-52C562C65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1F63F-509A-4CA4-9482-EAD915135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0CF7-6CDA-40D2-BEEE-C438DE54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78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E31F6-5E4F-4761-B4CA-0320EACDE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ED827E-3255-4165-92E3-C125339A70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7400F-1402-442A-907D-D4F621F4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8935-479B-4D19-AF0E-8B36C775E1E8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B125B-2B63-4927-96ED-F2AE84AB2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412E0-6AA8-4172-B9D9-C2D595E4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0CF7-6CDA-40D2-BEEE-C438DE54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13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6F357F-96D0-4991-97D0-B3A1DCE0BA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A12058-2B2E-4C4B-9CE9-5C37ADFCB5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A47C8-E1C8-41AD-B385-1AAD8764C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8935-479B-4D19-AF0E-8B36C775E1E8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7C5D3-C7BB-4919-ADE5-4E3F7042E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8AE40-B1BE-4A1A-95EE-1FEEABEC5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0CF7-6CDA-40D2-BEEE-C438DE54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9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07A7A-FD10-4101-BE2A-BBDAFB95E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E2AA5-A872-4FBF-A62A-20BFBA8D1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ED9B8-4CF4-4C70-A6D7-A2E9DD7F0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8935-479B-4D19-AF0E-8B36C775E1E8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AA693-C357-4C52-BD44-2B62241A2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F0A1E-A1F6-4465-B38B-6AAA791A1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0CF7-6CDA-40D2-BEEE-C438DE54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71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BFE42-51C5-416B-97E6-96965115B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2A83D-1ED4-407B-BFB6-87E7E672F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63E2E-4CB1-4178-888D-A902BD113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8935-479B-4D19-AF0E-8B36C775E1E8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165E6-2962-453E-90BA-AE778AEED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A1B48-2789-494F-8DAB-85132C708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0CF7-6CDA-40D2-BEEE-C438DE54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05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FDFE2-8B67-4985-AAF4-4431BAE7D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3E7BC-065C-4BBB-9498-6970D7225D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9E157B-4373-4BBC-AF15-34954A7CB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1AA65C-FE2B-41B3-8027-C54325944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8935-479B-4D19-AF0E-8B36C775E1E8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F57FE-C37B-4E2A-BB67-AD9DDA660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F62B2-EB25-4014-9D2F-DD09935CB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0CF7-6CDA-40D2-BEEE-C438DE54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7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F2348-DAE2-410E-9DA9-7E603C4B4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0B95B-4D5B-4975-9BC5-4290144E2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FC6BA3-E4DC-4BE1-86C3-C93A675C9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8DCC64-F3CF-4483-8EA9-034DE0421F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E115F4-27D5-495D-9CA3-DACD4A81D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B52A3D-7584-4D6F-B5D4-2C5DF4213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8935-479B-4D19-AF0E-8B36C775E1E8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95D74B-A4CD-43E4-8C3B-249BAB4D4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851E5A-BB7D-41E6-8618-29192230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0CF7-6CDA-40D2-BEEE-C438DE54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4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311FD-DEBA-4E26-9DFC-1797CBE6E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B705A5-0185-41C9-B671-9C93ED8A3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8935-479B-4D19-AF0E-8B36C775E1E8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CC0A7E-EA5E-4186-9E6B-1A5F3467C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D26CBF-83A1-4835-8445-F1374CD22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0CF7-6CDA-40D2-BEEE-C438DE54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60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124D04-0057-4584-9E6B-5D8E50DF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8935-479B-4D19-AF0E-8B36C775E1E8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8E7CD7-4BAB-49C4-A257-733F772F3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01ABD-6A54-4ACC-B617-AFBD5CE62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0CF7-6CDA-40D2-BEEE-C438DE54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06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879BB-D297-480F-8AEB-C95F8C9C1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30D5E-BA29-4135-9A64-9579E63A2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3D93DC-02A3-4F8A-9CA6-968C29B38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25447A-6EAD-4A7F-BADC-AC1A7C105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8935-479B-4D19-AF0E-8B36C775E1E8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3409D-D0BA-492A-BE8C-1AA5FA9E9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BECFD3-49E3-490C-80DC-9CFCFAC35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0CF7-6CDA-40D2-BEEE-C438DE54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87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50E21-0119-4625-B5DC-F7F280545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732A05-9150-4843-8C80-7F00326050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620A25-6F8B-4755-8C90-D82BB9456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A5F830-2C6A-43AE-B34F-5F015B9F5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8935-479B-4D19-AF0E-8B36C775E1E8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3AAA1C-69AF-4464-83B8-944E0D0E6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97534-A136-45F6-9508-6919301BA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0CF7-6CDA-40D2-BEEE-C438DE54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80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36B82C-4CC3-4CC4-9E1A-E00F0030D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41577-8FB1-4538-9239-5575258B0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14535-3ED4-4B7C-90C1-1AA61AC26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58935-479B-4D19-AF0E-8B36C775E1E8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4655F-1049-4103-A16D-C187A76558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0AD4F-44CB-4CCE-8695-6A6B112A7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80CF7-6CDA-40D2-BEEE-C438DE54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3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packs/strategy-and-managemet-2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jonathanldoan.weebly.com/" TargetMode="External"/><Relationship Id="rId5" Type="http://schemas.openxmlformats.org/officeDocument/2006/relationships/hyperlink" Target="https://www.flaticon.com/free-icon/happiness_158409#term=emoticon%20face&amp;page=1&amp;position=6" TargetMode="External"/><Relationship Id="rId4" Type="http://schemas.openxmlformats.org/officeDocument/2006/relationships/hyperlink" Target="https://www.flaticon.com/free-icon/notebook_1561062#term=notebook&amp;page=1&amp;position=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jpeg"/><Relationship Id="rId7" Type="http://schemas.microsoft.com/office/2007/relationships/hdphoto" Target="../media/hdphoto4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18A559-7694-4E90-B775-BCE9BEC5B3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"/>
          <a:stretch/>
        </p:blipFill>
        <p:spPr>
          <a:xfrm>
            <a:off x="-10864" y="-1"/>
            <a:ext cx="1223785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8700FA-67F9-4AE6-913C-A673968D7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3718" y="2235199"/>
            <a:ext cx="10524564" cy="2387600"/>
          </a:xfrm>
        </p:spPr>
        <p:txBody>
          <a:bodyPr anchor="ctr">
            <a:normAutofit fontScale="90000"/>
          </a:bodyPr>
          <a:lstStyle/>
          <a:p>
            <a:r>
              <a:rPr lang="en-US" sz="13600" spc="-300" dirty="0">
                <a:solidFill>
                  <a:schemeClr val="bg1"/>
                </a:solidFill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24778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9CF0230-269F-4028-9D2F-BB76CF23C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Credits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54A7C3-6F3F-4704-B602-BD1F94B33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All images downloaded from Pixabay.com</a:t>
            </a:r>
          </a:p>
          <a:p>
            <a:r>
              <a:rPr lang="en-US" sz="2000" dirty="0">
                <a:solidFill>
                  <a:srgbClr val="FFFFFF"/>
                </a:solidFill>
              </a:rPr>
              <a:t>All icons downloaded from FlatIcon.com</a:t>
            </a:r>
          </a:p>
          <a:p>
            <a:pPr lvl="1"/>
            <a:r>
              <a:rPr lang="en-US" sz="1600" dirty="0">
                <a:solidFill>
                  <a:srgbClr val="FFFFFF"/>
                </a:solidFill>
                <a:hlinkClick r:id="rId3"/>
              </a:rPr>
              <a:t>https://www.flaticon.com/packs/strategy-and-managemet-2</a:t>
            </a:r>
            <a:endParaRPr lang="en-US" sz="1600" dirty="0">
              <a:solidFill>
                <a:srgbClr val="FFFFFF"/>
              </a:solidFill>
            </a:endParaRPr>
          </a:p>
          <a:p>
            <a:pPr lvl="1"/>
            <a:r>
              <a:rPr lang="en-US" sz="1600" dirty="0">
                <a:solidFill>
                  <a:srgbClr val="FFFFFF"/>
                </a:solidFill>
                <a:hlinkClick r:id="rId4"/>
              </a:rPr>
              <a:t>https://www.flaticon.com/free-icon/notebook_1561062#term=notebook&amp;page=1&amp;position=2</a:t>
            </a:r>
            <a:endParaRPr lang="en-US" sz="1600" dirty="0">
              <a:solidFill>
                <a:srgbClr val="FFFFFF"/>
              </a:solidFill>
            </a:endParaRPr>
          </a:p>
          <a:p>
            <a:pPr lvl="1"/>
            <a:r>
              <a:rPr lang="en-US" sz="1600" dirty="0">
                <a:solidFill>
                  <a:srgbClr val="FFFFFF"/>
                </a:solidFill>
                <a:hlinkClick r:id="rId5"/>
              </a:rPr>
              <a:t>https://www.flaticon.com/free-icon/happiness_158409#term=emoticon%20face&amp;page=1&amp;position=6</a:t>
            </a:r>
            <a:endParaRPr lang="en-US" sz="1600" dirty="0">
              <a:solidFill>
                <a:srgbClr val="FFFFFF"/>
              </a:solidFill>
            </a:endParaRPr>
          </a:p>
          <a:p>
            <a:r>
              <a:rPr lang="en-US" sz="2000" dirty="0"/>
              <a:t>Please visit my website for more information and samples: </a:t>
            </a:r>
            <a:r>
              <a:rPr lang="en-US" sz="2000" dirty="0">
                <a:hlinkClick r:id="rId6"/>
              </a:rPr>
              <a:t>https://www.jonathanldoan.weebly.com</a:t>
            </a:r>
            <a:endParaRPr lang="en-US" sz="2000" dirty="0"/>
          </a:p>
          <a:p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904788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7E756F-AE1E-429A-ABDA-CDFF930C3D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4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1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CAAE6D-EDE3-4B2F-B4A6-76DAE44D4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7204" y="1066800"/>
            <a:ext cx="2695967" cy="295608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Too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A6DC0D9-76D1-4769-BB45-183BB31C48AB}"/>
              </a:ext>
            </a:extLst>
          </p:cNvPr>
          <p:cNvSpPr txBox="1">
            <a:spLocks/>
          </p:cNvSpPr>
          <p:nvPr/>
        </p:nvSpPr>
        <p:spPr>
          <a:xfrm>
            <a:off x="3162371" y="1066800"/>
            <a:ext cx="2695967" cy="2956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Many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14C7EE-22ED-43EF-AF52-A6E54B039022}"/>
              </a:ext>
            </a:extLst>
          </p:cNvPr>
          <p:cNvSpPr txBox="1">
            <a:spLocks/>
          </p:cNvSpPr>
          <p:nvPr/>
        </p:nvSpPr>
        <p:spPr>
          <a:xfrm>
            <a:off x="5892881" y="1066800"/>
            <a:ext cx="5391915" cy="2956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Distractions</a:t>
            </a:r>
          </a:p>
        </p:txBody>
      </p:sp>
    </p:spTree>
    <p:extLst>
      <p:ext uri="{BB962C8B-B14F-4D97-AF65-F5344CB8AC3E}">
        <p14:creationId xmlns:p14="http://schemas.microsoft.com/office/powerpoint/2010/main" val="4253734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2" nodeType="withEffect">
                                  <p:stCondLst>
                                    <p:cond delay="2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2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6" grpId="0"/>
      <p:bldP spid="6" grpId="1"/>
      <p:bldP spid="6" grpId="2"/>
      <p:bldP spid="7" grpId="0"/>
      <p:bldP spid="7" grpId="1"/>
      <p:bldP spid="7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62CAEF-2E4A-491F-8027-1BE9351BB8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"/>
                    </a14:imgEffect>
                    <a14:imgEffect>
                      <a14:colorTemperature colorTemp="5498"/>
                    </a14:imgEffect>
                    <a14:imgEffect>
                      <a14:saturation sat="115000"/>
                    </a14:imgEffect>
                    <a14:imgEffect>
                      <a14:brightnessContrast bright="13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16289D-512B-40E6-8DD0-C6D7F44BBF2D}"/>
              </a:ext>
            </a:extLst>
          </p:cNvPr>
          <p:cNvSpPr/>
          <p:nvPr/>
        </p:nvSpPr>
        <p:spPr>
          <a:xfrm>
            <a:off x="6416299" y="0"/>
            <a:ext cx="577570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D2F1B50-4A34-4803-919F-B6C3A012A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8422" y="145066"/>
            <a:ext cx="5371455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Organize Your Life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6B6512-E329-443F-A766-78DF7D72C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0666" y="1810127"/>
            <a:ext cx="4597831" cy="4351338"/>
          </a:xfrm>
        </p:spPr>
        <p:txBody>
          <a:bodyPr/>
          <a:lstStyle/>
          <a:p>
            <a:pPr marL="0" indent="0">
              <a:lnSpc>
                <a:spcPts val="3000"/>
              </a:lnSpc>
              <a:spcBef>
                <a:spcPts val="4200"/>
              </a:spcBef>
              <a:buNone/>
            </a:pPr>
            <a:r>
              <a:rPr lang="en-US" spc="-80" dirty="0"/>
              <a:t>Keep a journal</a:t>
            </a:r>
          </a:p>
          <a:p>
            <a:pPr marL="0" indent="0">
              <a:lnSpc>
                <a:spcPts val="3000"/>
              </a:lnSpc>
              <a:spcBef>
                <a:spcPts val="4200"/>
              </a:spcBef>
              <a:buNone/>
            </a:pPr>
            <a:r>
              <a:rPr lang="en-US" spc="-80" dirty="0"/>
              <a:t>Set daily goals</a:t>
            </a:r>
          </a:p>
          <a:p>
            <a:pPr marL="0" indent="0">
              <a:lnSpc>
                <a:spcPts val="3000"/>
              </a:lnSpc>
              <a:spcBef>
                <a:spcPts val="4200"/>
              </a:spcBef>
              <a:buNone/>
            </a:pPr>
            <a:r>
              <a:rPr lang="en-US" spc="-80" dirty="0"/>
              <a:t>Ask friends to keep you accountable</a:t>
            </a:r>
          </a:p>
          <a:p>
            <a:pPr marL="0" indent="0">
              <a:lnSpc>
                <a:spcPts val="3000"/>
              </a:lnSpc>
              <a:spcBef>
                <a:spcPts val="4200"/>
              </a:spcBef>
              <a:buNone/>
            </a:pPr>
            <a:r>
              <a:rPr lang="en-US" spc="-80" dirty="0"/>
              <a:t>Have fun!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30AE4F-94A5-4BE2-97A4-6F7F9D9EF81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552" y="3675827"/>
            <a:ext cx="756687" cy="7566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B01AC3-DE2D-4A3D-B9F4-681A740988F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181" y="2731580"/>
            <a:ext cx="635428" cy="6354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1E7392-6D6F-4A18-ABF2-4EB34F9CFD2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4199" y="1522707"/>
            <a:ext cx="1038388" cy="10383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0EE638B-475A-48F8-9594-5CD14D544CF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2573" y="4850969"/>
            <a:ext cx="630645" cy="63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40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50795B-FF84-42FB-85EE-935F60728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1B74FB40-0452-4806-9EAA-EA44F66643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DFB0541-613F-4ABC-A0C1-FDA30A37E0AF}"/>
              </a:ext>
            </a:extLst>
          </p:cNvPr>
          <p:cNvSpPr/>
          <p:nvPr/>
        </p:nvSpPr>
        <p:spPr>
          <a:xfrm>
            <a:off x="0" y="0"/>
            <a:ext cx="11353800" cy="1825625"/>
          </a:xfrm>
          <a:prstGeom prst="rect">
            <a:avLst/>
          </a:prstGeom>
          <a:gradFill>
            <a:gsLst>
              <a:gs pos="24000">
                <a:srgbClr val="D48957"/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31000">
                <a:schemeClr val="accent2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AEF861-D6E3-4358-B2D4-0A5097F4B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64" y="265534"/>
            <a:ext cx="10515600" cy="1325563"/>
          </a:xfrm>
        </p:spPr>
        <p:txBody>
          <a:bodyPr>
            <a:normAutofit/>
          </a:bodyPr>
          <a:lstStyle/>
          <a:p>
            <a:r>
              <a:rPr lang="en-US" spc="-80" dirty="0">
                <a:solidFill>
                  <a:srgbClr val="FFFFFF"/>
                </a:solidFill>
              </a:rPr>
              <a:t>Initiate The Conversation</a:t>
            </a:r>
          </a:p>
        </p:txBody>
      </p:sp>
    </p:spTree>
    <p:extLst>
      <p:ext uri="{BB962C8B-B14F-4D97-AF65-F5344CB8AC3E}">
        <p14:creationId xmlns:p14="http://schemas.microsoft.com/office/powerpoint/2010/main" val="1937600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1B74FB40-0452-4806-9EAA-EA44F66643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BD6B2F1-B4E7-4C1E-860A-17C841B006CD}"/>
              </a:ext>
            </a:extLst>
          </p:cNvPr>
          <p:cNvSpPr/>
          <p:nvPr/>
        </p:nvSpPr>
        <p:spPr>
          <a:xfrm>
            <a:off x="838180" y="1825625"/>
            <a:ext cx="10274105" cy="4351338"/>
          </a:xfrm>
          <a:prstGeom prst="rect">
            <a:avLst/>
          </a:prstGeom>
          <a:gradFill>
            <a:gsLst>
              <a:gs pos="35000">
                <a:srgbClr val="D48957">
                  <a:alpha val="50000"/>
                </a:srgb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51000">
                <a:schemeClr val="accent2">
                  <a:lumMod val="75000"/>
                  <a:alpha val="5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AEF861-D6E3-4358-B2D4-0A5097F4B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pc="-80" dirty="0">
                <a:solidFill>
                  <a:srgbClr val="FFFFFF"/>
                </a:solidFill>
              </a:rPr>
              <a:t>Initiate The Conversation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C40C72-60D5-4755-8FF0-4BD1ECE19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noFill/>
        </p:spPr>
        <p:txBody>
          <a:bodyPr tIns="274320">
            <a:normAutofit/>
          </a:bodyPr>
          <a:lstStyle/>
          <a:p>
            <a:pPr marL="627063" indent="-457200">
              <a:lnSpc>
                <a:spcPct val="100000"/>
              </a:lnSpc>
              <a:spcBef>
                <a:spcPts val="3000"/>
              </a:spcBef>
              <a:buFont typeface="Wingdings 3" panose="05040102010807070707" pitchFamily="18" charset="2"/>
              <a:buChar char=""/>
            </a:pPr>
            <a:r>
              <a:rPr lang="en-US" sz="3200" dirty="0">
                <a:solidFill>
                  <a:srgbClr val="FFFFFF"/>
                </a:solidFill>
              </a:rPr>
              <a:t>Greet them warmly</a:t>
            </a:r>
          </a:p>
          <a:p>
            <a:pPr marL="627063" indent="-457200">
              <a:lnSpc>
                <a:spcPct val="100000"/>
              </a:lnSpc>
              <a:spcBef>
                <a:spcPts val="3000"/>
              </a:spcBef>
              <a:buFont typeface="Wingdings 3" panose="05040102010807070707" pitchFamily="18" charset="2"/>
              <a:buChar char=""/>
            </a:pPr>
            <a:r>
              <a:rPr lang="en-US" sz="3200" dirty="0">
                <a:solidFill>
                  <a:srgbClr val="FFFFFF"/>
                </a:solidFill>
              </a:rPr>
              <a:t>Ask them questions</a:t>
            </a:r>
          </a:p>
          <a:p>
            <a:pPr marL="627063" indent="-457200">
              <a:lnSpc>
                <a:spcPct val="100000"/>
              </a:lnSpc>
              <a:spcBef>
                <a:spcPts val="3000"/>
              </a:spcBef>
              <a:buFont typeface="Wingdings 3" panose="05040102010807070707" pitchFamily="18" charset="2"/>
              <a:buChar char=""/>
            </a:pPr>
            <a:r>
              <a:rPr lang="en-US" sz="3200" dirty="0">
                <a:solidFill>
                  <a:srgbClr val="FFFFFF"/>
                </a:solidFill>
              </a:rPr>
              <a:t>Get to the point</a:t>
            </a:r>
          </a:p>
          <a:p>
            <a:pPr marL="627063" indent="-457200">
              <a:lnSpc>
                <a:spcPct val="100000"/>
              </a:lnSpc>
              <a:spcBef>
                <a:spcPts val="3000"/>
              </a:spcBef>
              <a:buFont typeface="Wingdings 3" panose="05040102010807070707" pitchFamily="18" charset="2"/>
              <a:buChar char=""/>
            </a:pPr>
            <a:r>
              <a:rPr lang="en-US" sz="3200" dirty="0">
                <a:solidFill>
                  <a:srgbClr val="FFFFFF"/>
                </a:solidFill>
              </a:rPr>
              <a:t>Remember to LISTEN!</a:t>
            </a:r>
          </a:p>
        </p:txBody>
      </p:sp>
    </p:spTree>
    <p:extLst>
      <p:ext uri="{BB962C8B-B14F-4D97-AF65-F5344CB8AC3E}">
        <p14:creationId xmlns:p14="http://schemas.microsoft.com/office/powerpoint/2010/main" val="2079463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0BA386-17CE-4866-929E-C17E6C2D07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7E5B3B-CE79-4781-8EE5-23F7A2A0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138" y="228707"/>
            <a:ext cx="687214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Customer Follow-Up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81637FB-51F2-44AB-9D13-88307735EAF2}"/>
              </a:ext>
            </a:extLst>
          </p:cNvPr>
          <p:cNvSpPr txBox="1">
            <a:spLocks/>
          </p:cNvSpPr>
          <p:nvPr/>
        </p:nvSpPr>
        <p:spPr>
          <a:xfrm>
            <a:off x="7318587" y="2963225"/>
            <a:ext cx="2203242" cy="3357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51DC4E4-0C38-48DA-8C45-2F16257F9E53}"/>
              </a:ext>
            </a:extLst>
          </p:cNvPr>
          <p:cNvSpPr txBox="1">
            <a:spLocks/>
          </p:cNvSpPr>
          <p:nvPr/>
        </p:nvSpPr>
        <p:spPr>
          <a:xfrm>
            <a:off x="9833187" y="2963225"/>
            <a:ext cx="2203242" cy="3357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5FD31C1-E5D2-4902-896D-CC2BDEA48DAF}"/>
              </a:ext>
            </a:extLst>
          </p:cNvPr>
          <p:cNvSpPr txBox="1">
            <a:spLocks/>
          </p:cNvSpPr>
          <p:nvPr/>
        </p:nvSpPr>
        <p:spPr>
          <a:xfrm>
            <a:off x="7301671" y="2963220"/>
            <a:ext cx="2203242" cy="3357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6A4037F-1483-42CE-A91A-B2B0DC0772DD}"/>
              </a:ext>
            </a:extLst>
          </p:cNvPr>
          <p:cNvGrpSpPr/>
          <p:nvPr/>
        </p:nvGrpSpPr>
        <p:grpSpPr>
          <a:xfrm>
            <a:off x="9660592" y="1867716"/>
            <a:ext cx="2517140" cy="4990279"/>
            <a:chOff x="9660592" y="1867716"/>
            <a:chExt cx="2517140" cy="49902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8EDDE13-C33B-469F-BFD3-9F02748D03E4}"/>
                </a:ext>
              </a:extLst>
            </p:cNvPr>
            <p:cNvSpPr/>
            <p:nvPr/>
          </p:nvSpPr>
          <p:spPr>
            <a:xfrm>
              <a:off x="9663132" y="1867716"/>
              <a:ext cx="2514600" cy="4990279"/>
            </a:xfrm>
            <a:prstGeom prst="rect">
              <a:avLst/>
            </a:prstGeom>
            <a:solidFill>
              <a:srgbClr val="4368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Subtitle 2">
              <a:extLst>
                <a:ext uri="{FF2B5EF4-FFF2-40B4-BE49-F238E27FC236}">
                  <a16:creationId xmlns:a16="http://schemas.microsoft.com/office/drawing/2014/main" id="{9B550948-F4D1-497C-A8E7-66492D93BCFF}"/>
                </a:ext>
              </a:extLst>
            </p:cNvPr>
            <p:cNvSpPr txBox="1">
              <a:spLocks/>
            </p:cNvSpPr>
            <p:nvPr/>
          </p:nvSpPr>
          <p:spPr>
            <a:xfrm>
              <a:off x="9660592" y="3648173"/>
              <a:ext cx="2497684" cy="2673028"/>
            </a:xfrm>
            <a:prstGeom prst="rect">
              <a:avLst/>
            </a:prstGeom>
          </p:spPr>
          <p:txBody>
            <a:bodyPr vert="horz" lIns="0" tIns="45720" rIns="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chemeClr val="bg1"/>
                  </a:solidFill>
                </a:rPr>
                <a:t>Always set up the next transaction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A40A03E-822A-478C-A3A1-A25BAA6F1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09486" y="2149927"/>
              <a:ext cx="1257203" cy="1257203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63934C3-68E1-46A3-A1BC-28152C4E6357}"/>
              </a:ext>
            </a:extLst>
          </p:cNvPr>
          <p:cNvGrpSpPr/>
          <p:nvPr/>
        </p:nvGrpSpPr>
        <p:grpSpPr>
          <a:xfrm>
            <a:off x="7140138" y="1867716"/>
            <a:ext cx="2520454" cy="4990279"/>
            <a:chOff x="7140138" y="1867716"/>
            <a:chExt cx="2520454" cy="499027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41FEC5C-8ACA-487B-BCF8-1949A40F40F0}"/>
                </a:ext>
              </a:extLst>
            </p:cNvPr>
            <p:cNvSpPr/>
            <p:nvPr/>
          </p:nvSpPr>
          <p:spPr>
            <a:xfrm>
              <a:off x="7145992" y="1867716"/>
              <a:ext cx="2514600" cy="4990279"/>
            </a:xfrm>
            <a:prstGeom prst="rect">
              <a:avLst/>
            </a:prstGeom>
            <a:solidFill>
              <a:srgbClr val="B051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Subtitle 2">
              <a:extLst>
                <a:ext uri="{FF2B5EF4-FFF2-40B4-BE49-F238E27FC236}">
                  <a16:creationId xmlns:a16="http://schemas.microsoft.com/office/drawing/2014/main" id="{EC647D5D-1A34-42ED-B50F-2361C6FE9EE3}"/>
                </a:ext>
              </a:extLst>
            </p:cNvPr>
            <p:cNvSpPr txBox="1">
              <a:spLocks/>
            </p:cNvSpPr>
            <p:nvPr/>
          </p:nvSpPr>
          <p:spPr>
            <a:xfrm>
              <a:off x="7140138" y="3648178"/>
              <a:ext cx="2508725" cy="2673028"/>
            </a:xfrm>
            <a:prstGeom prst="rect">
              <a:avLst/>
            </a:prstGeom>
          </p:spPr>
          <p:txBody>
            <a:bodyPr vert="horz" lIns="45720" tIns="45720" rIns="4572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chemeClr val="bg1"/>
                  </a:solidFill>
                </a:rPr>
                <a:t>Listen to what they have </a:t>
              </a:r>
              <a:br>
                <a:rPr lang="en-US" dirty="0">
                  <a:solidFill>
                    <a:schemeClr val="bg1"/>
                  </a:solidFill>
                </a:rPr>
              </a:br>
              <a:r>
                <a:rPr lang="en-US" dirty="0">
                  <a:solidFill>
                    <a:schemeClr val="bg1"/>
                  </a:solidFill>
                </a:rPr>
                <a:t>to say. </a:t>
              </a:r>
              <a:br>
                <a:rPr lang="en-US" dirty="0">
                  <a:solidFill>
                    <a:schemeClr val="bg1"/>
                  </a:solidFill>
                </a:rPr>
              </a:br>
              <a:r>
                <a:rPr lang="en-US" dirty="0">
                  <a:solidFill>
                    <a:schemeClr val="bg1"/>
                  </a:solidFill>
                </a:rPr>
                <a:t>Remember </a:t>
              </a:r>
              <a:br>
                <a:rPr lang="en-US" dirty="0">
                  <a:solidFill>
                    <a:schemeClr val="bg1"/>
                  </a:solidFill>
                </a:rPr>
              </a:br>
              <a:r>
                <a:rPr lang="en-US" dirty="0">
                  <a:solidFill>
                    <a:schemeClr val="bg1"/>
                  </a:solidFill>
                </a:rPr>
                <a:t>to never </a:t>
              </a:r>
              <a:br>
                <a:rPr lang="en-US" dirty="0">
                  <a:solidFill>
                    <a:schemeClr val="bg1"/>
                  </a:solidFill>
                </a:rPr>
              </a:br>
              <a:r>
                <a:rPr lang="en-US" dirty="0">
                  <a:solidFill>
                    <a:schemeClr val="bg1"/>
                  </a:solidFill>
                </a:rPr>
                <a:t>pre-judge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819D066-10B9-49A6-875B-8AC570970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9528" y="2065358"/>
              <a:ext cx="1269376" cy="1269374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2F20D57-6C2D-4FBF-BC9C-CCC51D6D8F42}"/>
              </a:ext>
            </a:extLst>
          </p:cNvPr>
          <p:cNvGrpSpPr/>
          <p:nvPr/>
        </p:nvGrpSpPr>
        <p:grpSpPr>
          <a:xfrm>
            <a:off x="4643301" y="1867716"/>
            <a:ext cx="2508725" cy="4990279"/>
            <a:chOff x="4643301" y="1867716"/>
            <a:chExt cx="2508725" cy="499027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44A60A3-F278-4E54-B050-89077C30A3BD}"/>
                </a:ext>
              </a:extLst>
            </p:cNvPr>
            <p:cNvSpPr/>
            <p:nvPr/>
          </p:nvSpPr>
          <p:spPr>
            <a:xfrm>
              <a:off x="4648308" y="1867716"/>
              <a:ext cx="2497683" cy="499027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EE58404-5225-400A-97D6-C584CA6C9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3974" y="2177592"/>
              <a:ext cx="1097728" cy="1097728"/>
            </a:xfrm>
            <a:prstGeom prst="rect">
              <a:avLst/>
            </a:prstGeom>
          </p:spPr>
        </p:pic>
        <p:sp>
          <p:nvSpPr>
            <p:cNvPr id="24" name="Subtitle 2">
              <a:extLst>
                <a:ext uri="{FF2B5EF4-FFF2-40B4-BE49-F238E27FC236}">
                  <a16:creationId xmlns:a16="http://schemas.microsoft.com/office/drawing/2014/main" id="{4FF028DD-2A0F-4484-9F12-78D9640BA8B3}"/>
                </a:ext>
              </a:extLst>
            </p:cNvPr>
            <p:cNvSpPr txBox="1">
              <a:spLocks/>
            </p:cNvSpPr>
            <p:nvPr/>
          </p:nvSpPr>
          <p:spPr>
            <a:xfrm>
              <a:off x="4643301" y="3657600"/>
              <a:ext cx="2508725" cy="2673028"/>
            </a:xfrm>
            <a:prstGeom prst="rect">
              <a:avLst/>
            </a:prstGeom>
          </p:spPr>
          <p:txBody>
            <a:bodyPr vert="horz" lIns="45720" tIns="45720" rIns="4572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chemeClr val="bg1"/>
                  </a:solidFill>
                </a:rPr>
                <a:t>Re-establish </a:t>
              </a:r>
              <a:br>
                <a:rPr lang="en-US" dirty="0">
                  <a:solidFill>
                    <a:schemeClr val="bg1"/>
                  </a:solidFill>
                </a:rPr>
              </a:br>
              <a:r>
                <a:rPr lang="en-US" dirty="0">
                  <a:solidFill>
                    <a:schemeClr val="bg1"/>
                  </a:solidFill>
                </a:rPr>
                <a:t>the connection you made </a:t>
              </a:r>
              <a:br>
                <a:rPr lang="en-US" dirty="0">
                  <a:solidFill>
                    <a:schemeClr val="bg1"/>
                  </a:solidFill>
                </a:rPr>
              </a:br>
              <a:r>
                <a:rPr lang="en-US" dirty="0">
                  <a:solidFill>
                    <a:schemeClr val="bg1"/>
                  </a:solidFill>
                </a:rPr>
                <a:t>with your first meeting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46062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4D20-A372-48EC-BB12-CEE8353074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B8ED3F-1326-4F6A-AC53-070DC51B31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4E8506-7018-4D09-9CAB-69C742C912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616" y="0"/>
            <a:ext cx="12205616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4F1810-4779-4635-A53F-03AB9E5188A9}"/>
              </a:ext>
            </a:extLst>
          </p:cNvPr>
          <p:cNvSpPr txBox="1"/>
          <p:nvPr/>
        </p:nvSpPr>
        <p:spPr>
          <a:xfrm>
            <a:off x="4076055" y="1038720"/>
            <a:ext cx="3657599" cy="584775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TEAMWORK!</a:t>
            </a:r>
          </a:p>
        </p:txBody>
      </p:sp>
    </p:spTree>
    <p:extLst>
      <p:ext uri="{BB962C8B-B14F-4D97-AF65-F5344CB8AC3E}">
        <p14:creationId xmlns:p14="http://schemas.microsoft.com/office/powerpoint/2010/main" val="47577504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F0FA93F4-8232-4B9D-B759-68682A1B2C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accent3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tx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0A44FA-E971-4BFF-9460-5E449B6D98CF}"/>
              </a:ext>
            </a:extLst>
          </p:cNvPr>
          <p:cNvSpPr txBox="1"/>
          <p:nvPr/>
        </p:nvSpPr>
        <p:spPr>
          <a:xfrm>
            <a:off x="7153715" y="1501903"/>
            <a:ext cx="5155366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Would You Change The World?</a:t>
            </a:r>
          </a:p>
        </p:txBody>
      </p:sp>
    </p:spTree>
    <p:extLst>
      <p:ext uri="{BB962C8B-B14F-4D97-AF65-F5344CB8AC3E}">
        <p14:creationId xmlns:p14="http://schemas.microsoft.com/office/powerpoint/2010/main" val="95809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09DCD0-5B70-4358-905D-8F8B6FEC93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ED49FE6D-E54D-4A15-9572-966ED42F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4251489"/>
            <a:ext cx="12188824" cy="2077327"/>
          </a:xfrm>
          <a:prstGeom prst="rect">
            <a:avLst/>
          </a:prstGeom>
          <a:solidFill>
            <a:schemeClr val="bg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 hidden="1">
            <a:extLst>
              <a:ext uri="{FF2B5EF4-FFF2-40B4-BE49-F238E27FC236}">
                <a16:creationId xmlns:a16="http://schemas.microsoft.com/office/drawing/2014/main" id="{EAFC8083-BBFA-464C-A805-4E844F66B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4126832"/>
            <a:ext cx="12188824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 hidden="1">
            <a:extLst>
              <a:ext uri="{FF2B5EF4-FFF2-40B4-BE49-F238E27FC236}">
                <a16:creationId xmlns:a16="http://schemas.microsoft.com/office/drawing/2014/main" id="{CC752BC6-CDD2-4020-8DCF-B5E813CD3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448927"/>
            <a:ext cx="12188824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1024537-D5B8-45BB-8579-0986B9A9D01A}"/>
              </a:ext>
            </a:extLst>
          </p:cNvPr>
          <p:cNvSpPr/>
          <p:nvPr/>
        </p:nvSpPr>
        <p:spPr>
          <a:xfrm>
            <a:off x="1588" y="645460"/>
            <a:ext cx="12192000" cy="1744156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B3744B-6C24-427A-853F-312A81DCD4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688" y="854664"/>
            <a:ext cx="10918056" cy="1327380"/>
          </a:xfrm>
        </p:spPr>
        <p:txBody>
          <a:bodyPr anchor="ctr">
            <a:normAutofit/>
          </a:bodyPr>
          <a:lstStyle/>
          <a:p>
            <a:r>
              <a:rPr lang="en-US" dirty="0"/>
              <a:t>Questions?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BC818F-5528-40EF-9179-F07EE26A3D2B}"/>
              </a:ext>
            </a:extLst>
          </p:cNvPr>
          <p:cNvCxnSpPr/>
          <p:nvPr/>
        </p:nvCxnSpPr>
        <p:spPr>
          <a:xfrm>
            <a:off x="0" y="535831"/>
            <a:ext cx="12192000" cy="0"/>
          </a:xfrm>
          <a:prstGeom prst="line">
            <a:avLst/>
          </a:prstGeom>
          <a:ln w="44450">
            <a:solidFill>
              <a:schemeClr val="bg2">
                <a:alpha val="9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58F3A5-75F5-44CE-8A6F-B5E22C6FA8B4}"/>
              </a:ext>
            </a:extLst>
          </p:cNvPr>
          <p:cNvCxnSpPr/>
          <p:nvPr/>
        </p:nvCxnSpPr>
        <p:spPr>
          <a:xfrm>
            <a:off x="0" y="2478741"/>
            <a:ext cx="12192000" cy="0"/>
          </a:xfrm>
          <a:prstGeom prst="line">
            <a:avLst/>
          </a:prstGeom>
          <a:ln w="44450">
            <a:solidFill>
              <a:schemeClr val="bg2">
                <a:alpha val="9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30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339</Words>
  <Application>Microsoft Office PowerPoint</Application>
  <PresentationFormat>Widescreen</PresentationFormat>
  <Paragraphs>52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Verdana</vt:lpstr>
      <vt:lpstr>Wingdings 3</vt:lpstr>
      <vt:lpstr>Office Theme</vt:lpstr>
      <vt:lpstr>OVERVIEW</vt:lpstr>
      <vt:lpstr>Too</vt:lpstr>
      <vt:lpstr>Organize Your Life</vt:lpstr>
      <vt:lpstr>Initiate The Conversation</vt:lpstr>
      <vt:lpstr>Initiate The Conversation</vt:lpstr>
      <vt:lpstr>Customer Follow-Up</vt:lpstr>
      <vt:lpstr>PowerPoint Presentation</vt:lpstr>
      <vt:lpstr>PowerPoint Presentation</vt:lpstr>
      <vt:lpstr>Questions?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creator>Jenny Carson</dc:creator>
  <cp:lastModifiedBy>Jonathan Doan</cp:lastModifiedBy>
  <cp:revision>46</cp:revision>
  <dcterms:created xsi:type="dcterms:W3CDTF">2019-04-29T19:23:43Z</dcterms:created>
  <dcterms:modified xsi:type="dcterms:W3CDTF">2019-04-30T13:23:18Z</dcterms:modified>
</cp:coreProperties>
</file>