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0" r:id="rId12"/>
    <p:sldId id="259" r:id="rId13"/>
  </p:sldIdLst>
  <p:sldSz cx="24387175" cy="13716000"/>
  <p:notesSz cx="6858000" cy="9144000"/>
  <p:defaultTextStyle>
    <a:defPPr>
      <a:defRPr lang="en-US"/>
    </a:defPPr>
    <a:lvl1pPr marL="0" algn="l" defTabSz="2177278" rtl="0" eaLnBrk="1" latinLnBrk="0" hangingPunct="1">
      <a:defRPr sz="4300" kern="1200">
        <a:solidFill>
          <a:schemeClr val="tx1"/>
        </a:solidFill>
        <a:latin typeface="+mn-lt"/>
        <a:ea typeface="+mn-ea"/>
        <a:cs typeface="+mn-cs"/>
      </a:defRPr>
    </a:lvl1pPr>
    <a:lvl2pPr marL="1088639" algn="l" defTabSz="2177278" rtl="0" eaLnBrk="1" latinLnBrk="0" hangingPunct="1">
      <a:defRPr sz="4300" kern="1200">
        <a:solidFill>
          <a:schemeClr val="tx1"/>
        </a:solidFill>
        <a:latin typeface="+mn-lt"/>
        <a:ea typeface="+mn-ea"/>
        <a:cs typeface="+mn-cs"/>
      </a:defRPr>
    </a:lvl2pPr>
    <a:lvl3pPr marL="2177278" algn="l" defTabSz="2177278" rtl="0" eaLnBrk="1" latinLnBrk="0" hangingPunct="1">
      <a:defRPr sz="4300" kern="1200">
        <a:solidFill>
          <a:schemeClr val="tx1"/>
        </a:solidFill>
        <a:latin typeface="+mn-lt"/>
        <a:ea typeface="+mn-ea"/>
        <a:cs typeface="+mn-cs"/>
      </a:defRPr>
    </a:lvl3pPr>
    <a:lvl4pPr marL="3265917" algn="l" defTabSz="2177278" rtl="0" eaLnBrk="1" latinLnBrk="0" hangingPunct="1">
      <a:defRPr sz="4300" kern="1200">
        <a:solidFill>
          <a:schemeClr val="tx1"/>
        </a:solidFill>
        <a:latin typeface="+mn-lt"/>
        <a:ea typeface="+mn-ea"/>
        <a:cs typeface="+mn-cs"/>
      </a:defRPr>
    </a:lvl4pPr>
    <a:lvl5pPr marL="4354556" algn="l" defTabSz="2177278" rtl="0" eaLnBrk="1" latinLnBrk="0" hangingPunct="1">
      <a:defRPr sz="4300" kern="1200">
        <a:solidFill>
          <a:schemeClr val="tx1"/>
        </a:solidFill>
        <a:latin typeface="+mn-lt"/>
        <a:ea typeface="+mn-ea"/>
        <a:cs typeface="+mn-cs"/>
      </a:defRPr>
    </a:lvl5pPr>
    <a:lvl6pPr marL="5443195" algn="l" defTabSz="2177278" rtl="0" eaLnBrk="1" latinLnBrk="0" hangingPunct="1">
      <a:defRPr sz="4300" kern="1200">
        <a:solidFill>
          <a:schemeClr val="tx1"/>
        </a:solidFill>
        <a:latin typeface="+mn-lt"/>
        <a:ea typeface="+mn-ea"/>
        <a:cs typeface="+mn-cs"/>
      </a:defRPr>
    </a:lvl6pPr>
    <a:lvl7pPr marL="6531834" algn="l" defTabSz="2177278" rtl="0" eaLnBrk="1" latinLnBrk="0" hangingPunct="1">
      <a:defRPr sz="4300" kern="1200">
        <a:solidFill>
          <a:schemeClr val="tx1"/>
        </a:solidFill>
        <a:latin typeface="+mn-lt"/>
        <a:ea typeface="+mn-ea"/>
        <a:cs typeface="+mn-cs"/>
      </a:defRPr>
    </a:lvl7pPr>
    <a:lvl8pPr marL="7620472" algn="l" defTabSz="2177278" rtl="0" eaLnBrk="1" latinLnBrk="0" hangingPunct="1">
      <a:defRPr sz="4300" kern="1200">
        <a:solidFill>
          <a:schemeClr val="tx1"/>
        </a:solidFill>
        <a:latin typeface="+mn-lt"/>
        <a:ea typeface="+mn-ea"/>
        <a:cs typeface="+mn-cs"/>
      </a:defRPr>
    </a:lvl8pPr>
    <a:lvl9pPr marL="8709111" algn="l" defTabSz="2177278" rtl="0" eaLnBrk="1" latinLnBrk="0" hangingPunct="1">
      <a:defRPr sz="4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D0D0D"/>
    <a:srgbClr val="F9ED32"/>
    <a:srgbClr val="80BAE5"/>
    <a:srgbClr val="9EBA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629" autoAdjust="0"/>
  </p:normalViewPr>
  <p:slideViewPr>
    <p:cSldViewPr>
      <p:cViewPr varScale="1">
        <p:scale>
          <a:sx n="47" d="100"/>
          <a:sy n="47" d="100"/>
        </p:scale>
        <p:origin x="-150" y="-342"/>
      </p:cViewPr>
      <p:guideLst>
        <p:guide orient="horz" pos="4320"/>
        <p:guide pos="14113"/>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9038" y="4984752"/>
            <a:ext cx="20729099" cy="1492248"/>
          </a:xfrm>
        </p:spPr>
        <p:txBody>
          <a:bodyPr/>
          <a:lstStyle>
            <a:lvl1pPr algn="r">
              <a:defRPr/>
            </a:lvl1pPr>
          </a:lstStyle>
          <a:p>
            <a:r>
              <a:rPr lang="en-US" smtClean="0"/>
              <a:t>Click to edit Master title style</a:t>
            </a:r>
            <a:endParaRPr lang="en-US"/>
          </a:p>
        </p:txBody>
      </p:sp>
      <p:sp>
        <p:nvSpPr>
          <p:cNvPr id="3" name="Subtitle 2"/>
          <p:cNvSpPr>
            <a:spLocks noGrp="1"/>
          </p:cNvSpPr>
          <p:nvPr>
            <p:ph type="subTitle" idx="1"/>
          </p:nvPr>
        </p:nvSpPr>
        <p:spPr>
          <a:xfrm>
            <a:off x="5487987" y="6248400"/>
            <a:ext cx="17071023" cy="3505200"/>
          </a:xfrm>
        </p:spPr>
        <p:txBody>
          <a:bodyPr>
            <a:normAutofit/>
          </a:bodyPr>
          <a:lstStyle>
            <a:lvl1pPr marL="0" indent="0" algn="r">
              <a:buNone/>
              <a:defRPr sz="6000" b="1" i="1">
                <a:solidFill>
                  <a:srgbClr val="9EBAE5"/>
                </a:solidFill>
                <a:latin typeface="Helvetica Neue" pitchFamily="50"/>
              </a:defRPr>
            </a:lvl1pPr>
            <a:lvl2pPr marL="1088639" indent="0" algn="ctr">
              <a:buNone/>
              <a:defRPr>
                <a:solidFill>
                  <a:schemeClr val="tx1">
                    <a:tint val="75000"/>
                  </a:schemeClr>
                </a:solidFill>
              </a:defRPr>
            </a:lvl2pPr>
            <a:lvl3pPr marL="2177278" indent="0" algn="ctr">
              <a:buNone/>
              <a:defRPr>
                <a:solidFill>
                  <a:schemeClr val="tx1">
                    <a:tint val="75000"/>
                  </a:schemeClr>
                </a:solidFill>
              </a:defRPr>
            </a:lvl3pPr>
            <a:lvl4pPr marL="3265917" indent="0" algn="ctr">
              <a:buNone/>
              <a:defRPr>
                <a:solidFill>
                  <a:schemeClr val="tx1">
                    <a:tint val="75000"/>
                  </a:schemeClr>
                </a:solidFill>
              </a:defRPr>
            </a:lvl4pPr>
            <a:lvl5pPr marL="4354556" indent="0" algn="ctr">
              <a:buNone/>
              <a:defRPr>
                <a:solidFill>
                  <a:schemeClr val="tx1">
                    <a:tint val="75000"/>
                  </a:schemeClr>
                </a:solidFill>
              </a:defRPr>
            </a:lvl5pPr>
            <a:lvl6pPr marL="5443195" indent="0" algn="ctr">
              <a:buNone/>
              <a:defRPr>
                <a:solidFill>
                  <a:schemeClr val="tx1">
                    <a:tint val="75000"/>
                  </a:schemeClr>
                </a:solidFill>
              </a:defRPr>
            </a:lvl6pPr>
            <a:lvl7pPr marL="6531834" indent="0" algn="ctr">
              <a:buNone/>
              <a:defRPr>
                <a:solidFill>
                  <a:schemeClr val="tx1">
                    <a:tint val="75000"/>
                  </a:schemeClr>
                </a:solidFill>
              </a:defRPr>
            </a:lvl7pPr>
            <a:lvl8pPr marL="7620472" indent="0" algn="ctr">
              <a:buNone/>
              <a:defRPr>
                <a:solidFill>
                  <a:schemeClr val="tx1">
                    <a:tint val="75000"/>
                  </a:schemeClr>
                </a:solidFill>
              </a:defRPr>
            </a:lvl8pPr>
            <a:lvl9pPr marL="870911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96448D3-6474-4C17-9019-CFB9CC790719}"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83165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448D3-6474-4C17-9019-CFB9CC790719}"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73564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80702" y="549277"/>
            <a:ext cx="5487114" cy="11703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359" y="549277"/>
            <a:ext cx="16054890" cy="11703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448D3-6474-4C17-9019-CFB9CC790719}"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128567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448D3-6474-4C17-9019-CFB9CC790719}"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14318543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6419" y="8813801"/>
            <a:ext cx="20729099" cy="2724150"/>
          </a:xfrm>
        </p:spPr>
        <p:txBody>
          <a:bodyPr anchor="t"/>
          <a:lstStyle>
            <a:lvl1pPr algn="l">
              <a:defRPr sz="9500" b="1" cap="all"/>
            </a:lvl1pPr>
          </a:lstStyle>
          <a:p>
            <a:r>
              <a:rPr lang="en-US" smtClean="0"/>
              <a:t>Click to edit Master title style</a:t>
            </a:r>
            <a:endParaRPr lang="en-US"/>
          </a:p>
        </p:txBody>
      </p:sp>
      <p:sp>
        <p:nvSpPr>
          <p:cNvPr id="3" name="Text Placeholder 2"/>
          <p:cNvSpPr>
            <a:spLocks noGrp="1"/>
          </p:cNvSpPr>
          <p:nvPr>
            <p:ph type="body" idx="1"/>
          </p:nvPr>
        </p:nvSpPr>
        <p:spPr>
          <a:xfrm>
            <a:off x="1926419" y="5813427"/>
            <a:ext cx="20729099" cy="3000374"/>
          </a:xfrm>
        </p:spPr>
        <p:txBody>
          <a:bodyPr anchor="b"/>
          <a:lstStyle>
            <a:lvl1pPr marL="0" indent="0">
              <a:buNone/>
              <a:defRPr sz="4800">
                <a:solidFill>
                  <a:schemeClr val="tx1">
                    <a:tint val="75000"/>
                  </a:schemeClr>
                </a:solidFill>
              </a:defRPr>
            </a:lvl1pPr>
            <a:lvl2pPr marL="1088639" indent="0">
              <a:buNone/>
              <a:defRPr sz="4300">
                <a:solidFill>
                  <a:schemeClr val="tx1">
                    <a:tint val="75000"/>
                  </a:schemeClr>
                </a:solidFill>
              </a:defRPr>
            </a:lvl2pPr>
            <a:lvl3pPr marL="2177278" indent="0">
              <a:buNone/>
              <a:defRPr sz="3800">
                <a:solidFill>
                  <a:schemeClr val="tx1">
                    <a:tint val="75000"/>
                  </a:schemeClr>
                </a:solidFill>
              </a:defRPr>
            </a:lvl3pPr>
            <a:lvl4pPr marL="3265917" indent="0">
              <a:buNone/>
              <a:defRPr sz="3300">
                <a:solidFill>
                  <a:schemeClr val="tx1">
                    <a:tint val="75000"/>
                  </a:schemeClr>
                </a:solidFill>
              </a:defRPr>
            </a:lvl4pPr>
            <a:lvl5pPr marL="4354556" indent="0">
              <a:buNone/>
              <a:defRPr sz="3300">
                <a:solidFill>
                  <a:schemeClr val="tx1">
                    <a:tint val="75000"/>
                  </a:schemeClr>
                </a:solidFill>
              </a:defRPr>
            </a:lvl5pPr>
            <a:lvl6pPr marL="5443195" indent="0">
              <a:buNone/>
              <a:defRPr sz="3300">
                <a:solidFill>
                  <a:schemeClr val="tx1">
                    <a:tint val="75000"/>
                  </a:schemeClr>
                </a:solidFill>
              </a:defRPr>
            </a:lvl6pPr>
            <a:lvl7pPr marL="6531834" indent="0">
              <a:buNone/>
              <a:defRPr sz="3300">
                <a:solidFill>
                  <a:schemeClr val="tx1">
                    <a:tint val="75000"/>
                  </a:schemeClr>
                </a:solidFill>
              </a:defRPr>
            </a:lvl7pPr>
            <a:lvl8pPr marL="7620472" indent="0">
              <a:buNone/>
              <a:defRPr sz="3300">
                <a:solidFill>
                  <a:schemeClr val="tx1">
                    <a:tint val="75000"/>
                  </a:schemeClr>
                </a:solidFill>
              </a:defRPr>
            </a:lvl8pPr>
            <a:lvl9pPr marL="8709111" indent="0">
              <a:buNone/>
              <a:defRPr sz="3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6448D3-6474-4C17-9019-CFB9CC790719}"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47237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359" y="3200401"/>
            <a:ext cx="10771002" cy="9051926"/>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96814" y="3200401"/>
            <a:ext cx="10771002" cy="9051926"/>
          </a:xfrm>
        </p:spPr>
        <p:txBody>
          <a:bodyPr/>
          <a:lstStyle>
            <a:lvl1pPr>
              <a:defRPr sz="6700"/>
            </a:lvl1pPr>
            <a:lvl2pPr>
              <a:defRPr sz="57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6448D3-6474-4C17-9019-CFB9CC790719}"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1177162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359" y="3070226"/>
            <a:ext cx="10775238" cy="1279524"/>
          </a:xfrm>
        </p:spPr>
        <p:txBody>
          <a:bodyPr anchor="b"/>
          <a:lstStyle>
            <a:lvl1pPr marL="0" indent="0">
              <a:buNone/>
              <a:defRPr sz="5700" b="1"/>
            </a:lvl1pPr>
            <a:lvl2pPr marL="1088639" indent="0">
              <a:buNone/>
              <a:defRPr sz="4800" b="1"/>
            </a:lvl2pPr>
            <a:lvl3pPr marL="2177278" indent="0">
              <a:buNone/>
              <a:defRPr sz="4300" b="1"/>
            </a:lvl3pPr>
            <a:lvl4pPr marL="3265917" indent="0">
              <a:buNone/>
              <a:defRPr sz="3800" b="1"/>
            </a:lvl4pPr>
            <a:lvl5pPr marL="4354556" indent="0">
              <a:buNone/>
              <a:defRPr sz="3800" b="1"/>
            </a:lvl5pPr>
            <a:lvl6pPr marL="5443195" indent="0">
              <a:buNone/>
              <a:defRPr sz="3800" b="1"/>
            </a:lvl6pPr>
            <a:lvl7pPr marL="6531834" indent="0">
              <a:buNone/>
              <a:defRPr sz="3800" b="1"/>
            </a:lvl7pPr>
            <a:lvl8pPr marL="7620472" indent="0">
              <a:buNone/>
              <a:defRPr sz="3800" b="1"/>
            </a:lvl8pPr>
            <a:lvl9pPr marL="8709111" indent="0">
              <a:buNone/>
              <a:defRPr sz="3800" b="1"/>
            </a:lvl9pPr>
          </a:lstStyle>
          <a:p>
            <a:pPr lvl="0"/>
            <a:r>
              <a:rPr lang="en-US" smtClean="0"/>
              <a:t>Click to edit Master text styles</a:t>
            </a:r>
          </a:p>
        </p:txBody>
      </p:sp>
      <p:sp>
        <p:nvSpPr>
          <p:cNvPr id="4" name="Content Placeholder 3"/>
          <p:cNvSpPr>
            <a:spLocks noGrp="1"/>
          </p:cNvSpPr>
          <p:nvPr>
            <p:ph sz="half" idx="2"/>
          </p:nvPr>
        </p:nvSpPr>
        <p:spPr>
          <a:xfrm>
            <a:off x="1219359" y="4349750"/>
            <a:ext cx="10775238"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8348" y="3070226"/>
            <a:ext cx="10779470" cy="1279524"/>
          </a:xfrm>
        </p:spPr>
        <p:txBody>
          <a:bodyPr anchor="b"/>
          <a:lstStyle>
            <a:lvl1pPr marL="0" indent="0">
              <a:buNone/>
              <a:defRPr sz="5700" b="1"/>
            </a:lvl1pPr>
            <a:lvl2pPr marL="1088639" indent="0">
              <a:buNone/>
              <a:defRPr sz="4800" b="1"/>
            </a:lvl2pPr>
            <a:lvl3pPr marL="2177278" indent="0">
              <a:buNone/>
              <a:defRPr sz="4300" b="1"/>
            </a:lvl3pPr>
            <a:lvl4pPr marL="3265917" indent="0">
              <a:buNone/>
              <a:defRPr sz="3800" b="1"/>
            </a:lvl4pPr>
            <a:lvl5pPr marL="4354556" indent="0">
              <a:buNone/>
              <a:defRPr sz="3800" b="1"/>
            </a:lvl5pPr>
            <a:lvl6pPr marL="5443195" indent="0">
              <a:buNone/>
              <a:defRPr sz="3800" b="1"/>
            </a:lvl6pPr>
            <a:lvl7pPr marL="6531834" indent="0">
              <a:buNone/>
              <a:defRPr sz="3800" b="1"/>
            </a:lvl7pPr>
            <a:lvl8pPr marL="7620472" indent="0">
              <a:buNone/>
              <a:defRPr sz="3800" b="1"/>
            </a:lvl8pPr>
            <a:lvl9pPr marL="8709111" indent="0">
              <a:buNone/>
              <a:defRPr sz="3800" b="1"/>
            </a:lvl9pPr>
          </a:lstStyle>
          <a:p>
            <a:pPr lvl="0"/>
            <a:r>
              <a:rPr lang="en-US" smtClean="0"/>
              <a:t>Click to edit Master text styles</a:t>
            </a:r>
          </a:p>
        </p:txBody>
      </p:sp>
      <p:sp>
        <p:nvSpPr>
          <p:cNvPr id="6" name="Content Placeholder 5"/>
          <p:cNvSpPr>
            <a:spLocks noGrp="1"/>
          </p:cNvSpPr>
          <p:nvPr>
            <p:ph sz="quarter" idx="4"/>
          </p:nvPr>
        </p:nvSpPr>
        <p:spPr>
          <a:xfrm>
            <a:off x="12388348" y="4349750"/>
            <a:ext cx="10779470" cy="7902576"/>
          </a:xfrm>
        </p:spPr>
        <p:txBody>
          <a:bodyPr/>
          <a:lstStyle>
            <a:lvl1pPr>
              <a:defRPr sz="57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6448D3-6474-4C17-9019-CFB9CC790719}" type="datetimeFigureOut">
              <a:rPr lang="en-US" smtClean="0"/>
              <a:t>7/18/2014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4187847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6448D3-6474-4C17-9019-CFB9CC790719}" type="datetimeFigureOut">
              <a:rPr lang="en-US" smtClean="0"/>
              <a:t>7/18/2014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88661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448D3-6474-4C17-9019-CFB9CC790719}" type="datetimeFigureOut">
              <a:rPr lang="en-US" smtClean="0"/>
              <a:t>7/18/2014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41708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360" y="546100"/>
            <a:ext cx="8023213" cy="2324100"/>
          </a:xfrm>
        </p:spPr>
        <p:txBody>
          <a:bodyPr anchor="b"/>
          <a:lstStyle>
            <a:lvl1pPr algn="l">
              <a:defRPr sz="4800" b="1"/>
            </a:lvl1pPr>
          </a:lstStyle>
          <a:p>
            <a:r>
              <a:rPr lang="en-US" smtClean="0"/>
              <a:t>Click to edit Master title style</a:t>
            </a:r>
            <a:endParaRPr lang="en-US"/>
          </a:p>
        </p:txBody>
      </p:sp>
      <p:sp>
        <p:nvSpPr>
          <p:cNvPr id="3" name="Content Placeholder 2"/>
          <p:cNvSpPr>
            <a:spLocks noGrp="1"/>
          </p:cNvSpPr>
          <p:nvPr>
            <p:ph idx="1"/>
          </p:nvPr>
        </p:nvSpPr>
        <p:spPr>
          <a:xfrm>
            <a:off x="9534708" y="546101"/>
            <a:ext cx="13633108" cy="11706226"/>
          </a:xfrm>
        </p:spPr>
        <p:txBody>
          <a:bodyPr/>
          <a:lstStyle>
            <a:lvl1pPr>
              <a:defRPr sz="7600"/>
            </a:lvl1pPr>
            <a:lvl2pPr>
              <a:defRPr sz="6700"/>
            </a:lvl2pPr>
            <a:lvl3pPr>
              <a:defRPr sz="57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360" y="2870201"/>
            <a:ext cx="8023213" cy="9382126"/>
          </a:xfrm>
        </p:spPr>
        <p:txBody>
          <a:bodyPr/>
          <a:lstStyle>
            <a:lvl1pPr marL="0" indent="0">
              <a:buNone/>
              <a:defRPr sz="3300"/>
            </a:lvl1pPr>
            <a:lvl2pPr marL="1088639" indent="0">
              <a:buNone/>
              <a:defRPr sz="2900"/>
            </a:lvl2pPr>
            <a:lvl3pPr marL="2177278" indent="0">
              <a:buNone/>
              <a:defRPr sz="2400"/>
            </a:lvl3pPr>
            <a:lvl4pPr marL="3265917" indent="0">
              <a:buNone/>
              <a:defRPr sz="2100"/>
            </a:lvl4pPr>
            <a:lvl5pPr marL="4354556" indent="0">
              <a:buNone/>
              <a:defRPr sz="2100"/>
            </a:lvl5pPr>
            <a:lvl6pPr marL="5443195" indent="0">
              <a:buNone/>
              <a:defRPr sz="2100"/>
            </a:lvl6pPr>
            <a:lvl7pPr marL="6531834" indent="0">
              <a:buNone/>
              <a:defRPr sz="2100"/>
            </a:lvl7pPr>
            <a:lvl8pPr marL="7620472" indent="0">
              <a:buNone/>
              <a:defRPr sz="2100"/>
            </a:lvl8pPr>
            <a:lvl9pPr marL="8709111"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448D3-6474-4C17-9019-CFB9CC790719}"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53236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0057" y="9601200"/>
            <a:ext cx="14632305" cy="1133476"/>
          </a:xfrm>
        </p:spPr>
        <p:txBody>
          <a:bodyPr anchor="b"/>
          <a:lstStyle>
            <a:lvl1pPr algn="l">
              <a:defRPr sz="4800" b="1"/>
            </a:lvl1pPr>
          </a:lstStyle>
          <a:p>
            <a:r>
              <a:rPr lang="en-US" smtClean="0"/>
              <a:t>Click to edit Master title style</a:t>
            </a:r>
            <a:endParaRPr lang="en-US"/>
          </a:p>
        </p:txBody>
      </p:sp>
      <p:sp>
        <p:nvSpPr>
          <p:cNvPr id="3" name="Picture Placeholder 2"/>
          <p:cNvSpPr>
            <a:spLocks noGrp="1"/>
          </p:cNvSpPr>
          <p:nvPr>
            <p:ph type="pic" idx="1"/>
          </p:nvPr>
        </p:nvSpPr>
        <p:spPr>
          <a:xfrm>
            <a:off x="4780057" y="1225550"/>
            <a:ext cx="14632305" cy="8229600"/>
          </a:xfrm>
        </p:spPr>
        <p:txBody>
          <a:bodyPr/>
          <a:lstStyle>
            <a:lvl1pPr marL="0" indent="0">
              <a:buNone/>
              <a:defRPr sz="7600"/>
            </a:lvl1pPr>
            <a:lvl2pPr marL="1088639" indent="0">
              <a:buNone/>
              <a:defRPr sz="6700"/>
            </a:lvl2pPr>
            <a:lvl3pPr marL="2177278" indent="0">
              <a:buNone/>
              <a:defRPr sz="5700"/>
            </a:lvl3pPr>
            <a:lvl4pPr marL="3265917" indent="0">
              <a:buNone/>
              <a:defRPr sz="4800"/>
            </a:lvl4pPr>
            <a:lvl5pPr marL="4354556" indent="0">
              <a:buNone/>
              <a:defRPr sz="4800"/>
            </a:lvl5pPr>
            <a:lvl6pPr marL="5443195" indent="0">
              <a:buNone/>
              <a:defRPr sz="4800"/>
            </a:lvl6pPr>
            <a:lvl7pPr marL="6531834" indent="0">
              <a:buNone/>
              <a:defRPr sz="4800"/>
            </a:lvl7pPr>
            <a:lvl8pPr marL="7620472" indent="0">
              <a:buNone/>
              <a:defRPr sz="4800"/>
            </a:lvl8pPr>
            <a:lvl9pPr marL="8709111" indent="0">
              <a:buNone/>
              <a:defRPr sz="4800"/>
            </a:lvl9pPr>
          </a:lstStyle>
          <a:p>
            <a:endParaRPr lang="en-US"/>
          </a:p>
        </p:txBody>
      </p:sp>
      <p:sp>
        <p:nvSpPr>
          <p:cNvPr id="4" name="Text Placeholder 3"/>
          <p:cNvSpPr>
            <a:spLocks noGrp="1"/>
          </p:cNvSpPr>
          <p:nvPr>
            <p:ph type="body" sz="half" idx="2"/>
          </p:nvPr>
        </p:nvSpPr>
        <p:spPr>
          <a:xfrm>
            <a:off x="4780057" y="10734676"/>
            <a:ext cx="14632305" cy="1609724"/>
          </a:xfrm>
        </p:spPr>
        <p:txBody>
          <a:bodyPr/>
          <a:lstStyle>
            <a:lvl1pPr marL="0" indent="0">
              <a:buNone/>
              <a:defRPr sz="3300"/>
            </a:lvl1pPr>
            <a:lvl2pPr marL="1088639" indent="0">
              <a:buNone/>
              <a:defRPr sz="2900"/>
            </a:lvl2pPr>
            <a:lvl3pPr marL="2177278" indent="0">
              <a:buNone/>
              <a:defRPr sz="2400"/>
            </a:lvl3pPr>
            <a:lvl4pPr marL="3265917" indent="0">
              <a:buNone/>
              <a:defRPr sz="2100"/>
            </a:lvl4pPr>
            <a:lvl5pPr marL="4354556" indent="0">
              <a:buNone/>
              <a:defRPr sz="2100"/>
            </a:lvl5pPr>
            <a:lvl6pPr marL="5443195" indent="0">
              <a:buNone/>
              <a:defRPr sz="2100"/>
            </a:lvl6pPr>
            <a:lvl7pPr marL="6531834" indent="0">
              <a:buNone/>
              <a:defRPr sz="2100"/>
            </a:lvl7pPr>
            <a:lvl8pPr marL="7620472" indent="0">
              <a:buNone/>
              <a:defRPr sz="2100"/>
            </a:lvl8pPr>
            <a:lvl9pPr marL="8709111"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448D3-6474-4C17-9019-CFB9CC790719}"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DD16B-ED9F-4B80-BF46-678CE2B63F36}" type="slidenum">
              <a:rPr lang="en-US" smtClean="0"/>
              <a:t>‹#›</a:t>
            </a:fld>
            <a:endParaRPr lang="en-US"/>
          </a:p>
        </p:txBody>
      </p:sp>
    </p:spTree>
    <p:extLst>
      <p:ext uri="{BB962C8B-B14F-4D97-AF65-F5344CB8AC3E}">
        <p14:creationId xmlns:p14="http://schemas.microsoft.com/office/powerpoint/2010/main" val="387326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359" y="549276"/>
            <a:ext cx="21948458" cy="2286000"/>
          </a:xfrm>
          <a:prstGeom prst="rect">
            <a:avLst/>
          </a:prstGeom>
        </p:spPr>
        <p:txBody>
          <a:bodyPr vert="horz" lIns="217728" tIns="108864" rIns="217728" bIns="108864"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19359" y="3200401"/>
            <a:ext cx="21948458" cy="9051926"/>
          </a:xfrm>
          <a:prstGeom prst="rect">
            <a:avLst/>
          </a:prstGeom>
        </p:spPr>
        <p:txBody>
          <a:bodyPr vert="horz" lIns="217728" tIns="108864" rIns="217728" bIns="10886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19359" y="12712701"/>
            <a:ext cx="5690341" cy="730250"/>
          </a:xfrm>
          <a:prstGeom prst="rect">
            <a:avLst/>
          </a:prstGeom>
        </p:spPr>
        <p:txBody>
          <a:bodyPr vert="horz" lIns="217728" tIns="108864" rIns="217728" bIns="108864" rtlCol="0" anchor="ctr"/>
          <a:lstStyle>
            <a:lvl1pPr algn="l">
              <a:defRPr sz="2900">
                <a:solidFill>
                  <a:schemeClr val="tx1">
                    <a:tint val="75000"/>
                  </a:schemeClr>
                </a:solidFill>
              </a:defRPr>
            </a:lvl1pPr>
          </a:lstStyle>
          <a:p>
            <a:fld id="{E96448D3-6474-4C17-9019-CFB9CC790719}" type="datetimeFigureOut">
              <a:rPr lang="en-US" smtClean="0"/>
              <a:t>7/18/2014</a:t>
            </a:fld>
            <a:endParaRPr lang="en-US"/>
          </a:p>
        </p:txBody>
      </p:sp>
      <p:sp>
        <p:nvSpPr>
          <p:cNvPr id="5" name="Footer Placeholder 4"/>
          <p:cNvSpPr>
            <a:spLocks noGrp="1"/>
          </p:cNvSpPr>
          <p:nvPr>
            <p:ph type="ftr" sz="quarter" idx="3"/>
          </p:nvPr>
        </p:nvSpPr>
        <p:spPr>
          <a:xfrm>
            <a:off x="8332285" y="12712701"/>
            <a:ext cx="7722605" cy="730250"/>
          </a:xfrm>
          <a:prstGeom prst="rect">
            <a:avLst/>
          </a:prstGeom>
        </p:spPr>
        <p:txBody>
          <a:bodyPr vert="horz" lIns="217728" tIns="108864" rIns="217728" bIns="108864" rtlCol="0" anchor="ctr"/>
          <a:lstStyle>
            <a:lvl1pPr algn="ctr">
              <a:defRPr sz="2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477475" y="12712701"/>
            <a:ext cx="5690341" cy="730250"/>
          </a:xfrm>
          <a:prstGeom prst="rect">
            <a:avLst/>
          </a:prstGeom>
        </p:spPr>
        <p:txBody>
          <a:bodyPr vert="horz" lIns="217728" tIns="108864" rIns="217728" bIns="108864" rtlCol="0" anchor="ctr"/>
          <a:lstStyle>
            <a:lvl1pPr algn="r">
              <a:defRPr sz="2900">
                <a:solidFill>
                  <a:schemeClr val="tx1">
                    <a:tint val="75000"/>
                  </a:schemeClr>
                </a:solidFill>
              </a:defRPr>
            </a:lvl1pPr>
          </a:lstStyle>
          <a:p>
            <a:fld id="{8DFDD16B-ED9F-4B80-BF46-678CE2B63F36}" type="slidenum">
              <a:rPr lang="en-US" smtClean="0"/>
              <a:t>‹#›</a:t>
            </a:fld>
            <a:endParaRPr lang="en-US"/>
          </a:p>
        </p:txBody>
      </p:sp>
    </p:spTree>
    <p:extLst>
      <p:ext uri="{BB962C8B-B14F-4D97-AF65-F5344CB8AC3E}">
        <p14:creationId xmlns:p14="http://schemas.microsoft.com/office/powerpoint/2010/main" val="623597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2177278" rtl="0" eaLnBrk="1" latinLnBrk="0" hangingPunct="1">
        <a:spcBef>
          <a:spcPct val="0"/>
        </a:spcBef>
        <a:buNone/>
        <a:defRPr sz="8800" b="0" kern="1200">
          <a:solidFill>
            <a:schemeClr val="bg1"/>
          </a:solidFill>
          <a:latin typeface="Helvetica Neue" pitchFamily="50"/>
          <a:ea typeface="+mj-ea"/>
          <a:cs typeface="+mj-cs"/>
        </a:defRPr>
      </a:lvl1pPr>
    </p:titleStyle>
    <p:bodyStyle>
      <a:lvl1pPr marL="816479" indent="-816479" algn="l" defTabSz="2177278" rtl="0" eaLnBrk="1" latinLnBrk="0" hangingPunct="1">
        <a:spcBef>
          <a:spcPct val="20000"/>
        </a:spcBef>
        <a:buClr>
          <a:srgbClr val="F9ED32"/>
        </a:buClr>
        <a:buFont typeface="Arial" panose="020B0604020202020204" pitchFamily="34" charset="0"/>
        <a:buChar char="•"/>
        <a:defRPr sz="6600" kern="1200">
          <a:solidFill>
            <a:schemeClr val="bg1"/>
          </a:solidFill>
          <a:latin typeface="Helvetica Neue" pitchFamily="50"/>
          <a:ea typeface="+mn-ea"/>
          <a:cs typeface="+mn-cs"/>
        </a:defRPr>
      </a:lvl1pPr>
      <a:lvl2pPr marL="1769038" indent="-680399" algn="l" defTabSz="2177278" rtl="0" eaLnBrk="1" latinLnBrk="0" hangingPunct="1">
        <a:spcBef>
          <a:spcPct val="20000"/>
        </a:spcBef>
        <a:buClr>
          <a:srgbClr val="F9ED32"/>
        </a:buClr>
        <a:buFont typeface="Arial" panose="020B0604020202020204" pitchFamily="34" charset="0"/>
        <a:buChar char="–"/>
        <a:defRPr sz="6000" kern="1200">
          <a:solidFill>
            <a:schemeClr val="bg1"/>
          </a:solidFill>
          <a:latin typeface="Helvetica Neue" pitchFamily="50"/>
          <a:ea typeface="+mn-ea"/>
          <a:cs typeface="+mn-cs"/>
        </a:defRPr>
      </a:lvl2pPr>
      <a:lvl3pPr marL="2721597" indent="-544319" algn="l" defTabSz="2177278" rtl="0" eaLnBrk="1" latinLnBrk="0" hangingPunct="1">
        <a:spcBef>
          <a:spcPct val="20000"/>
        </a:spcBef>
        <a:buClr>
          <a:srgbClr val="F9ED32"/>
        </a:buClr>
        <a:buFont typeface="Arial" panose="020B0604020202020204" pitchFamily="34" charset="0"/>
        <a:buChar char="•"/>
        <a:defRPr sz="4800" kern="1200">
          <a:solidFill>
            <a:schemeClr val="bg1"/>
          </a:solidFill>
          <a:latin typeface="Helvetica Neue" pitchFamily="50"/>
          <a:ea typeface="+mn-ea"/>
          <a:cs typeface="+mn-cs"/>
        </a:defRPr>
      </a:lvl3pPr>
      <a:lvl4pPr marL="3810236"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4pPr>
      <a:lvl5pPr marL="4898875"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5pPr>
      <a:lvl6pPr marL="5987514"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6153"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4792"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3431"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p:bodyStyle>
    <p:otherStyle>
      <a:defPPr>
        <a:defRPr lang="en-US"/>
      </a:defPPr>
      <a:lvl1pPr marL="0" algn="l" defTabSz="2177278" rtl="0" eaLnBrk="1" latinLnBrk="0" hangingPunct="1">
        <a:defRPr sz="4300" kern="1200">
          <a:solidFill>
            <a:schemeClr val="tx1"/>
          </a:solidFill>
          <a:latin typeface="+mn-lt"/>
          <a:ea typeface="+mn-ea"/>
          <a:cs typeface="+mn-cs"/>
        </a:defRPr>
      </a:lvl1pPr>
      <a:lvl2pPr marL="1088639" algn="l" defTabSz="2177278" rtl="0" eaLnBrk="1" latinLnBrk="0" hangingPunct="1">
        <a:defRPr sz="4300" kern="1200">
          <a:solidFill>
            <a:schemeClr val="tx1"/>
          </a:solidFill>
          <a:latin typeface="+mn-lt"/>
          <a:ea typeface="+mn-ea"/>
          <a:cs typeface="+mn-cs"/>
        </a:defRPr>
      </a:lvl2pPr>
      <a:lvl3pPr marL="2177278" algn="l" defTabSz="2177278" rtl="0" eaLnBrk="1" latinLnBrk="0" hangingPunct="1">
        <a:defRPr sz="4300" kern="1200">
          <a:solidFill>
            <a:schemeClr val="tx1"/>
          </a:solidFill>
          <a:latin typeface="+mn-lt"/>
          <a:ea typeface="+mn-ea"/>
          <a:cs typeface="+mn-cs"/>
        </a:defRPr>
      </a:lvl3pPr>
      <a:lvl4pPr marL="3265917" algn="l" defTabSz="2177278" rtl="0" eaLnBrk="1" latinLnBrk="0" hangingPunct="1">
        <a:defRPr sz="4300" kern="1200">
          <a:solidFill>
            <a:schemeClr val="tx1"/>
          </a:solidFill>
          <a:latin typeface="+mn-lt"/>
          <a:ea typeface="+mn-ea"/>
          <a:cs typeface="+mn-cs"/>
        </a:defRPr>
      </a:lvl4pPr>
      <a:lvl5pPr marL="4354556" algn="l" defTabSz="2177278" rtl="0" eaLnBrk="1" latinLnBrk="0" hangingPunct="1">
        <a:defRPr sz="4300" kern="1200">
          <a:solidFill>
            <a:schemeClr val="tx1"/>
          </a:solidFill>
          <a:latin typeface="+mn-lt"/>
          <a:ea typeface="+mn-ea"/>
          <a:cs typeface="+mn-cs"/>
        </a:defRPr>
      </a:lvl5pPr>
      <a:lvl6pPr marL="5443195" algn="l" defTabSz="2177278" rtl="0" eaLnBrk="1" latinLnBrk="0" hangingPunct="1">
        <a:defRPr sz="4300" kern="1200">
          <a:solidFill>
            <a:schemeClr val="tx1"/>
          </a:solidFill>
          <a:latin typeface="+mn-lt"/>
          <a:ea typeface="+mn-ea"/>
          <a:cs typeface="+mn-cs"/>
        </a:defRPr>
      </a:lvl6pPr>
      <a:lvl7pPr marL="6531834" algn="l" defTabSz="2177278" rtl="0" eaLnBrk="1" latinLnBrk="0" hangingPunct="1">
        <a:defRPr sz="4300" kern="1200">
          <a:solidFill>
            <a:schemeClr val="tx1"/>
          </a:solidFill>
          <a:latin typeface="+mn-lt"/>
          <a:ea typeface="+mn-ea"/>
          <a:cs typeface="+mn-cs"/>
        </a:defRPr>
      </a:lvl7pPr>
      <a:lvl8pPr marL="7620472" algn="l" defTabSz="2177278" rtl="0" eaLnBrk="1" latinLnBrk="0" hangingPunct="1">
        <a:defRPr sz="4300" kern="1200">
          <a:solidFill>
            <a:schemeClr val="tx1"/>
          </a:solidFill>
          <a:latin typeface="+mn-lt"/>
          <a:ea typeface="+mn-ea"/>
          <a:cs typeface="+mn-cs"/>
        </a:defRPr>
      </a:lvl8pPr>
      <a:lvl9pPr marL="8709111" algn="l" defTabSz="2177278"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latin typeface="Arial" pitchFamily="34" charset="0"/>
                <a:cs typeface="Arial" pitchFamily="34" charset="0"/>
              </a:rPr>
              <a:t>Analog in a digital world</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sz="7200" dirty="0" smtClean="0">
                <a:latin typeface="Arial" pitchFamily="34" charset="0"/>
                <a:cs typeface="Arial" pitchFamily="34" charset="0"/>
              </a:rPr>
              <a:t>The vinyl experience</a:t>
            </a:r>
            <a:endParaRPr lang="en-US" sz="7200" dirty="0">
              <a:latin typeface="Arial" pitchFamily="34" charset="0"/>
              <a:cs typeface="Arial" pitchFamily="34" charset="0"/>
            </a:endParaRPr>
          </a:p>
        </p:txBody>
      </p:sp>
    </p:spTree>
    <p:extLst>
      <p:ext uri="{BB962C8B-B14F-4D97-AF65-F5344CB8AC3E}">
        <p14:creationId xmlns:p14="http://schemas.microsoft.com/office/powerpoint/2010/main" val="407463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750"/>
                                        <p:tgtEl>
                                          <p:spTgt spid="2"/>
                                        </p:tgtEl>
                                      </p:cBhvr>
                                    </p:animEffect>
                                  </p:childTnLst>
                                </p:cTn>
                              </p:par>
                              <p:par>
                                <p:cTn id="8" presetID="22" presetClass="entr" presetSubtype="8" fill="hold" grpId="0" nodeType="withEffect">
                                  <p:stCondLst>
                                    <p:cond delay="15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5.</a:t>
            </a:r>
            <a:r>
              <a:rPr lang="en-US" dirty="0" smtClean="0">
                <a:latin typeface="Arial" pitchFamily="34" charset="0"/>
                <a:cs typeface="Arial" pitchFamily="34" charset="0"/>
              </a:rPr>
              <a:t> Sit back and enjoy!</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19240500" cy="49530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Now that you've set up your turntable properly,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get </a:t>
            </a:r>
            <a:r>
              <a:rPr lang="en-US" sz="6000" dirty="0">
                <a:latin typeface="Arial" pitchFamily="34" charset="0"/>
                <a:cs typeface="Arial" pitchFamily="34" charset="0"/>
              </a:rPr>
              <a:t>comfy in your best chair </a:t>
            </a:r>
            <a:r>
              <a:rPr lang="en-US" sz="6000" dirty="0" smtClean="0">
                <a:latin typeface="Arial" pitchFamily="34" charset="0"/>
                <a:cs typeface="Arial" pitchFamily="34" charset="0"/>
              </a:rPr>
              <a:t>and </a:t>
            </a:r>
            <a:r>
              <a:rPr lang="en-US" sz="6000" dirty="0">
                <a:latin typeface="Arial" pitchFamily="34" charset="0"/>
                <a:cs typeface="Arial" pitchFamily="34" charset="0"/>
              </a:rPr>
              <a:t>relax. You're about to be awash in sweet music! Properly maintained vinyl played on a properly set turntable can bring years of enjoyment. All you need is knowledge!</a:t>
            </a:r>
          </a:p>
        </p:txBody>
      </p:sp>
    </p:spTree>
    <p:extLst>
      <p:ext uri="{BB962C8B-B14F-4D97-AF65-F5344CB8AC3E}">
        <p14:creationId xmlns:p14="http://schemas.microsoft.com/office/powerpoint/2010/main" val="326895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3889" y="3048000"/>
            <a:ext cx="20729099" cy="1492248"/>
          </a:xfrm>
        </p:spPr>
        <p:txBody>
          <a:bodyPr>
            <a:noAutofit/>
          </a:bodyPr>
          <a:lstStyle/>
          <a:p>
            <a:r>
              <a:rPr lang="en-US" sz="6000" dirty="0" smtClean="0">
                <a:latin typeface="Arial" pitchFamily="34" charset="0"/>
                <a:cs typeface="Arial" pitchFamily="34" charset="0"/>
              </a:rPr>
              <a:t>“Neon Turntable” image by </a:t>
            </a:r>
            <a:r>
              <a:rPr lang="en-US" sz="6000" b="1" dirty="0" smtClean="0">
                <a:solidFill>
                  <a:srgbClr val="9EBAE5"/>
                </a:solidFill>
                <a:latin typeface="Arial" pitchFamily="34" charset="0"/>
                <a:cs typeface="Arial" pitchFamily="34" charset="0"/>
              </a:rPr>
              <a:t>Darren Johnson</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from his flickr.com page, superimposed over</a:t>
            </a:r>
            <a:br>
              <a:rPr lang="en-US" sz="6000" dirty="0" smtClean="0">
                <a:latin typeface="Arial" pitchFamily="34" charset="0"/>
                <a:cs typeface="Arial" pitchFamily="34" charset="0"/>
              </a:rPr>
            </a:br>
            <a:r>
              <a:rPr lang="en-US" sz="6000" dirty="0" smtClean="0">
                <a:latin typeface="Arial" pitchFamily="34" charset="0"/>
                <a:cs typeface="Arial" pitchFamily="34" charset="0"/>
              </a:rPr>
              <a:t>an image taken from Apple Keynote</a:t>
            </a:r>
            <a:endParaRPr lang="en-US" sz="6000" dirty="0">
              <a:latin typeface="Arial" pitchFamily="34" charset="0"/>
              <a:cs typeface="Arial" pitchFamily="34" charset="0"/>
            </a:endParaRPr>
          </a:p>
        </p:txBody>
      </p:sp>
      <p:sp>
        <p:nvSpPr>
          <p:cNvPr id="3" name="Subtitle 2"/>
          <p:cNvSpPr>
            <a:spLocks noGrp="1"/>
          </p:cNvSpPr>
          <p:nvPr>
            <p:ph type="subTitle" idx="1"/>
          </p:nvPr>
        </p:nvSpPr>
        <p:spPr>
          <a:xfrm>
            <a:off x="5561965" y="5524500"/>
            <a:ext cx="17071023" cy="2667000"/>
          </a:xfrm>
        </p:spPr>
        <p:txBody>
          <a:bodyPr/>
          <a:lstStyle/>
          <a:p>
            <a:r>
              <a:rPr lang="en-US" dirty="0" smtClean="0">
                <a:latin typeface="Arial" pitchFamily="34" charset="0"/>
                <a:cs typeface="Arial" pitchFamily="34" charset="0"/>
              </a:rPr>
              <a:t>Opacity set to 80%</a:t>
            </a:r>
            <a:endParaRPr lang="en-US" dirty="0">
              <a:latin typeface="Arial" pitchFamily="34" charset="0"/>
              <a:cs typeface="Arial" pitchFamily="34" charset="0"/>
            </a:endParaRPr>
          </a:p>
        </p:txBody>
      </p:sp>
      <p:sp>
        <p:nvSpPr>
          <p:cNvPr id="4" name="TextBox 3"/>
          <p:cNvSpPr txBox="1"/>
          <p:nvPr/>
        </p:nvSpPr>
        <p:spPr>
          <a:xfrm>
            <a:off x="13336587" y="8464339"/>
            <a:ext cx="9144000" cy="830997"/>
          </a:xfrm>
          <a:prstGeom prst="rect">
            <a:avLst/>
          </a:prstGeom>
          <a:noFill/>
        </p:spPr>
        <p:txBody>
          <a:bodyPr wrap="square" rtlCol="0">
            <a:spAutoFit/>
          </a:bodyPr>
          <a:lstStyle/>
          <a:p>
            <a:pPr algn="r"/>
            <a:r>
              <a:rPr lang="en-US" sz="4800" dirty="0">
                <a:solidFill>
                  <a:schemeClr val="bg1"/>
                </a:solidFill>
                <a:latin typeface="Arial" pitchFamily="34" charset="0"/>
                <a:cs typeface="Arial" pitchFamily="34" charset="0"/>
              </a:rPr>
              <a:t>https://flic.kr/p/bTNfkF</a:t>
            </a:r>
          </a:p>
        </p:txBody>
      </p:sp>
    </p:spTree>
    <p:extLst>
      <p:ext uri="{BB962C8B-B14F-4D97-AF65-F5344CB8AC3E}">
        <p14:creationId xmlns:p14="http://schemas.microsoft.com/office/powerpoint/2010/main" val="353657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par>
                                <p:cTn id="11" presetID="22" presetClass="entr" presetSubtype="1" fill="hold" grpId="0" nodeType="withEffect">
                                  <p:stCondLst>
                                    <p:cond delay="30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3889" y="3048000"/>
            <a:ext cx="20729099" cy="1492248"/>
          </a:xfrm>
        </p:spPr>
        <p:txBody>
          <a:bodyPr>
            <a:noAutofit/>
          </a:bodyPr>
          <a:lstStyle/>
          <a:p>
            <a:r>
              <a:rPr lang="en-US" sz="6000" dirty="0" smtClean="0">
                <a:latin typeface="Arial" pitchFamily="34" charset="0"/>
                <a:cs typeface="Arial" pitchFamily="34" charset="0"/>
              </a:rPr>
              <a:t>All text, design, animation, &amp; artwork by </a:t>
            </a:r>
            <a:r>
              <a:rPr lang="en-US" sz="6000" b="1" dirty="0" smtClean="0">
                <a:solidFill>
                  <a:srgbClr val="9EBAE5"/>
                </a:solidFill>
                <a:latin typeface="Arial" pitchFamily="34" charset="0"/>
                <a:cs typeface="Arial" pitchFamily="34" charset="0"/>
              </a:rPr>
              <a:t>Jonathan Doan</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Please visit http://www.jonathanldoan.weebly.com </a:t>
            </a:r>
            <a:br>
              <a:rPr lang="en-US" sz="6000" dirty="0" smtClean="0">
                <a:latin typeface="Arial" pitchFamily="34" charset="0"/>
                <a:cs typeface="Arial" pitchFamily="34" charset="0"/>
              </a:rPr>
            </a:br>
            <a:r>
              <a:rPr lang="en-US" sz="6000" dirty="0" smtClean="0">
                <a:latin typeface="Arial" pitchFamily="34" charset="0"/>
                <a:cs typeface="Arial" pitchFamily="34" charset="0"/>
              </a:rPr>
              <a:t>for more information</a:t>
            </a:r>
            <a:endParaRPr lang="en-US" sz="6000" dirty="0">
              <a:latin typeface="Arial" pitchFamily="34" charset="0"/>
              <a:cs typeface="Arial" pitchFamily="34" charset="0"/>
            </a:endParaRPr>
          </a:p>
        </p:txBody>
      </p:sp>
      <p:sp>
        <p:nvSpPr>
          <p:cNvPr id="3" name="Subtitle 2"/>
          <p:cNvSpPr>
            <a:spLocks noGrp="1"/>
          </p:cNvSpPr>
          <p:nvPr>
            <p:ph type="subTitle" idx="1"/>
          </p:nvPr>
        </p:nvSpPr>
        <p:spPr>
          <a:xfrm>
            <a:off x="5561965" y="6705600"/>
            <a:ext cx="17071023" cy="2209800"/>
          </a:xfrm>
        </p:spPr>
        <p:txBody>
          <a:bodyPr>
            <a:normAutofit/>
          </a:bodyPr>
          <a:lstStyle/>
          <a:p>
            <a:r>
              <a:rPr lang="en-US" sz="4800" dirty="0" smtClean="0">
                <a:latin typeface="Arial" pitchFamily="34" charset="0"/>
                <a:cs typeface="Arial" pitchFamily="34" charset="0"/>
              </a:rPr>
              <a:t>Special thanks to David Bolgiano &amp;</a:t>
            </a:r>
            <a:br>
              <a:rPr lang="en-US" sz="4800" dirty="0" smtClean="0">
                <a:latin typeface="Arial" pitchFamily="34" charset="0"/>
                <a:cs typeface="Arial" pitchFamily="34" charset="0"/>
              </a:rPr>
            </a:br>
            <a:r>
              <a:rPr lang="en-US" sz="4800" dirty="0" smtClean="0">
                <a:latin typeface="Arial" pitchFamily="34" charset="0"/>
                <a:cs typeface="Arial" pitchFamily="34" charset="0"/>
              </a:rPr>
              <a:t>The Vinyl Addiction Facebook Group</a:t>
            </a:r>
            <a:endParaRPr lang="en-US" sz="4800" dirty="0">
              <a:latin typeface="Arial" pitchFamily="34" charset="0"/>
              <a:cs typeface="Arial" pitchFamily="34" charset="0"/>
            </a:endParaRPr>
          </a:p>
        </p:txBody>
      </p:sp>
    </p:spTree>
    <p:extLst>
      <p:ext uri="{BB962C8B-B14F-4D97-AF65-F5344CB8AC3E}">
        <p14:creationId xmlns:p14="http://schemas.microsoft.com/office/powerpoint/2010/main" val="362327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9687" y="3886200"/>
            <a:ext cx="14709168" cy="5791200"/>
          </a:xfrm>
          <a:prstGeom prst="rect">
            <a:avLst/>
          </a:prstGeom>
        </p:spPr>
      </p:pic>
      <p:sp>
        <p:nvSpPr>
          <p:cNvPr id="2" name="Title 1"/>
          <p:cNvSpPr>
            <a:spLocks noGrp="1"/>
          </p:cNvSpPr>
          <p:nvPr>
            <p:ph type="title"/>
          </p:nvPr>
        </p:nvSpPr>
        <p:spPr/>
        <p:txBody>
          <a:bodyPr/>
          <a:lstStyle/>
          <a:p>
            <a:r>
              <a:rPr lang="en-US" dirty="0" smtClean="0">
                <a:latin typeface="Arial" pitchFamily="34" charset="0"/>
                <a:cs typeface="Arial" pitchFamily="34" charset="0"/>
              </a:rPr>
              <a:t>Beginner or advanced?</a:t>
            </a:r>
            <a:endParaRPr lang="en-US" dirty="0">
              <a:latin typeface="Arial" pitchFamily="34" charset="0"/>
              <a:cs typeface="Arial" pitchFamily="34" charset="0"/>
            </a:endParaRPr>
          </a:p>
        </p:txBody>
      </p:sp>
      <p:sp>
        <p:nvSpPr>
          <p:cNvPr id="8" name="Subtitle 2"/>
          <p:cNvSpPr txBox="1">
            <a:spLocks/>
          </p:cNvSpPr>
          <p:nvPr/>
        </p:nvSpPr>
        <p:spPr>
          <a:xfrm>
            <a:off x="1296988" y="2209800"/>
            <a:ext cx="13182599" cy="1143000"/>
          </a:xfrm>
          <a:prstGeom prst="rect">
            <a:avLst/>
          </a:prstGeom>
        </p:spPr>
        <p:txBody>
          <a:bodyPr vert="horz" lIns="217728" tIns="108864" rIns="217728" bIns="108864" rtlCol="0">
            <a:normAutofit/>
          </a:bodyPr>
          <a:lstStyle>
            <a:lvl1pPr marL="816479" indent="-816479" algn="l" defTabSz="2177278" rtl="0" eaLnBrk="1" latinLnBrk="0" hangingPunct="1">
              <a:spcBef>
                <a:spcPct val="20000"/>
              </a:spcBef>
              <a:buFont typeface="Arial" panose="020B0604020202020204" pitchFamily="34" charset="0"/>
              <a:buChar char="•"/>
              <a:defRPr sz="6600" kern="1200">
                <a:solidFill>
                  <a:schemeClr val="bg1"/>
                </a:solidFill>
                <a:latin typeface="Helvetica Neue" pitchFamily="50"/>
                <a:ea typeface="+mn-ea"/>
                <a:cs typeface="+mn-cs"/>
              </a:defRPr>
            </a:lvl1pPr>
            <a:lvl2pPr marL="1769038" indent="-680399" algn="l" defTabSz="2177278" rtl="0" eaLnBrk="1" latinLnBrk="0" hangingPunct="1">
              <a:spcBef>
                <a:spcPct val="20000"/>
              </a:spcBef>
              <a:buFont typeface="Arial" panose="020B0604020202020204" pitchFamily="34" charset="0"/>
              <a:buChar char="–"/>
              <a:defRPr sz="6000" kern="1200">
                <a:solidFill>
                  <a:schemeClr val="bg1"/>
                </a:solidFill>
                <a:latin typeface="Helvetica Neue" pitchFamily="50"/>
                <a:ea typeface="+mn-ea"/>
                <a:cs typeface="+mn-cs"/>
              </a:defRPr>
            </a:lvl2pPr>
            <a:lvl3pPr marL="2721597" indent="-544319" algn="l" defTabSz="2177278" rtl="0" eaLnBrk="1" latinLnBrk="0" hangingPunct="1">
              <a:spcBef>
                <a:spcPct val="20000"/>
              </a:spcBef>
              <a:buFont typeface="Arial" panose="020B0604020202020204" pitchFamily="34" charset="0"/>
              <a:buChar char="•"/>
              <a:defRPr sz="4800" kern="1200">
                <a:solidFill>
                  <a:schemeClr val="bg1"/>
                </a:solidFill>
                <a:latin typeface="Helvetica Neue" pitchFamily="50"/>
                <a:ea typeface="+mn-ea"/>
                <a:cs typeface="+mn-cs"/>
              </a:defRPr>
            </a:lvl3pPr>
            <a:lvl4pPr marL="3810236"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4pPr>
            <a:lvl5pPr marL="4898875"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5pPr>
            <a:lvl6pPr marL="5987514"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6153"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4792"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3431"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a:lstStyle>
          <a:p>
            <a:pPr marL="0" indent="0">
              <a:buNone/>
            </a:pPr>
            <a:r>
              <a:rPr lang="en-US" sz="5400" b="1" i="1" dirty="0" smtClean="0">
                <a:solidFill>
                  <a:srgbClr val="9EBAE5"/>
                </a:solidFill>
                <a:latin typeface="Arial" pitchFamily="34" charset="0"/>
                <a:cs typeface="Arial" pitchFamily="34" charset="0"/>
              </a:rPr>
              <a:t>Automatic vs. manual adjustment</a:t>
            </a:r>
            <a:endParaRPr lang="en-US" sz="5400" b="1" i="1" dirty="0">
              <a:solidFill>
                <a:srgbClr val="9EBAE5"/>
              </a:solidFill>
              <a:latin typeface="Arial" pitchFamily="34" charset="0"/>
              <a:cs typeface="Arial" pitchFamily="34" charset="0"/>
            </a:endParaRPr>
          </a:p>
        </p:txBody>
      </p:sp>
      <p:sp>
        <p:nvSpPr>
          <p:cNvPr id="6" name="Content Placeholder 5"/>
          <p:cNvSpPr>
            <a:spLocks noGrp="1"/>
          </p:cNvSpPr>
          <p:nvPr>
            <p:ph idx="1"/>
          </p:nvPr>
        </p:nvSpPr>
        <p:spPr>
          <a:xfrm>
            <a:off x="7773987" y="3810000"/>
            <a:ext cx="15012830" cy="5715000"/>
          </a:xfrm>
          <a:solidFill>
            <a:srgbClr val="0D0D0D">
              <a:alpha val="69804"/>
            </a:srgbClr>
          </a:solidFill>
          <a:effectLst>
            <a:softEdge rad="127000"/>
          </a:effectLst>
        </p:spPr>
        <p:txBody>
          <a:bodyPr>
            <a:noAutofit/>
          </a:bodyPr>
          <a:lstStyle/>
          <a:p>
            <a:pPr marL="0" indent="0">
              <a:lnSpc>
                <a:spcPts val="6000"/>
              </a:lnSpc>
              <a:buNone/>
            </a:pPr>
            <a:r>
              <a:rPr lang="en-US" sz="5400" dirty="0">
                <a:latin typeface="Arial" pitchFamily="34" charset="0"/>
                <a:cs typeface="Arial" pitchFamily="34" charset="0"/>
              </a:rPr>
              <a:t>While automatic turntables can be easy to use, they don't often provide safe operation when it comes to your prized vinyl collection. Without user-level adjustments, an automatic turntable may damage a vinyl record over time. Manual adjustments allow for the </a:t>
            </a:r>
            <a:r>
              <a:rPr lang="en-US" sz="5400" dirty="0" smtClean="0">
                <a:latin typeface="Arial" pitchFamily="34" charset="0"/>
                <a:cs typeface="Arial" pitchFamily="34" charset="0"/>
              </a:rPr>
              <a:t>safest </a:t>
            </a:r>
            <a:r>
              <a:rPr lang="en-US" sz="5400" dirty="0">
                <a:latin typeface="Arial" pitchFamily="34" charset="0"/>
                <a:cs typeface="Arial" pitchFamily="34" charset="0"/>
              </a:rPr>
              <a:t>and </a:t>
            </a:r>
            <a:r>
              <a:rPr lang="en-US" sz="5400" dirty="0" smtClean="0">
                <a:latin typeface="Arial" pitchFamily="34" charset="0"/>
                <a:cs typeface="Arial" pitchFamily="34" charset="0"/>
              </a:rPr>
              <a:t>most precise </a:t>
            </a:r>
            <a:r>
              <a:rPr lang="en-US" sz="5400" dirty="0">
                <a:latin typeface="Arial" pitchFamily="34" charset="0"/>
                <a:cs typeface="Arial" pitchFamily="34" charset="0"/>
              </a:rPr>
              <a:t>groove tracking.</a:t>
            </a:r>
          </a:p>
        </p:txBody>
      </p:sp>
    </p:spTree>
    <p:extLst>
      <p:ext uri="{BB962C8B-B14F-4D97-AF65-F5344CB8AC3E}">
        <p14:creationId xmlns:p14="http://schemas.microsoft.com/office/powerpoint/2010/main" val="379423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grpId="0" nodeType="withEffect">
                                  <p:stCondLst>
                                    <p:cond delay="750"/>
                                  </p:stCondLst>
                                  <p:childTnLst>
                                    <p:set>
                                      <p:cBhvr>
                                        <p:cTn id="12" dur="1" fill="hold">
                                          <p:stCondLst>
                                            <p:cond delay="0"/>
                                          </p:stCondLst>
                                        </p:cTn>
                                        <p:tgtEl>
                                          <p:spTgt spid="6">
                                            <p:bg/>
                                          </p:spTgt>
                                        </p:tgtEl>
                                        <p:attrNameLst>
                                          <p:attrName>style.visibility</p:attrName>
                                        </p:attrNameLst>
                                      </p:cBhvr>
                                      <p:to>
                                        <p:strVal val="visible"/>
                                      </p:to>
                                    </p:set>
                                    <p:animEffect transition="in" filter="wipe(up)">
                                      <p:cBhvr>
                                        <p:cTn id="13" dur="750"/>
                                        <p:tgtEl>
                                          <p:spTgt spid="6">
                                            <p:bg/>
                                          </p:spTgt>
                                        </p:tgtEl>
                                      </p:cBhvr>
                                    </p:animEffect>
                                  </p:childTnLst>
                                </p:cTn>
                              </p:par>
                              <p:par>
                                <p:cTn id="14" presetID="22" presetClass="entr" presetSubtype="1" fill="hold" grpId="0" nodeType="withEffect">
                                  <p:stCondLst>
                                    <p:cond delay="75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wipe(up)">
                                      <p:cBhvr>
                                        <p:cTn id="16" dur="750"/>
                                        <p:tgtEl>
                                          <p:spTgt spid="6">
                                            <p:txEl>
                                              <p:pRg st="0" end="0"/>
                                            </p:txEl>
                                          </p:spTgt>
                                        </p:tgtEl>
                                      </p:cBhvr>
                                    </p:animEffect>
                                  </p:childTnLst>
                                </p:cTn>
                              </p:par>
                              <p:par>
                                <p:cTn id="17" presetID="6" presetClass="entr" presetSubtype="32" fill="hold" nodeType="withEffect">
                                  <p:stCondLst>
                                    <p:cond delay="250"/>
                                  </p:stCondLst>
                                  <p:childTnLst>
                                    <p:set>
                                      <p:cBhvr>
                                        <p:cTn id="18" dur="1" fill="hold">
                                          <p:stCondLst>
                                            <p:cond delay="0"/>
                                          </p:stCondLst>
                                        </p:cTn>
                                        <p:tgtEl>
                                          <p:spTgt spid="7"/>
                                        </p:tgtEl>
                                        <p:attrNameLst>
                                          <p:attrName>style.visibility</p:attrName>
                                        </p:attrNameLst>
                                      </p:cBhvr>
                                      <p:to>
                                        <p:strVal val="visible"/>
                                      </p:to>
                                    </p:set>
                                    <p:animEffect transition="in" filter="circle(out)">
                                      <p:cBhvr>
                                        <p:cTn id="19"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6"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Red Line" descr="C:\Users\KodiakDELL\Documents\Vinyl Keynote\Line elements\S3 R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6987" y="2514600"/>
            <a:ext cx="3505200" cy="6604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latin typeface="Arial" pitchFamily="34" charset="0"/>
                <a:cs typeface="Arial" pitchFamily="34" charset="0"/>
              </a:rPr>
              <a:t>Turntable anatomy</a:t>
            </a:r>
            <a:endParaRPr lang="en-US" dirty="0">
              <a:latin typeface="Arial" pitchFamily="34" charset="0"/>
              <a:cs typeface="Arial" pitchFamily="34" charset="0"/>
            </a:endParaRPr>
          </a:p>
        </p:txBody>
      </p:sp>
      <p:sp>
        <p:nvSpPr>
          <p:cNvPr id="3" name="Component List"/>
          <p:cNvSpPr>
            <a:spLocks noGrp="1"/>
          </p:cNvSpPr>
          <p:nvPr>
            <p:ph idx="1"/>
          </p:nvPr>
        </p:nvSpPr>
        <p:spPr>
          <a:xfrm>
            <a:off x="5106987" y="2667001"/>
            <a:ext cx="4495800" cy="6096000"/>
          </a:xfrm>
        </p:spPr>
        <p:txBody>
          <a:bodyPr>
            <a:noAutofit/>
          </a:bodyPr>
          <a:lstStyle/>
          <a:p>
            <a:pPr marL="0" indent="0">
              <a:lnSpc>
                <a:spcPts val="4000"/>
              </a:lnSpc>
              <a:buNone/>
            </a:pPr>
            <a:r>
              <a:rPr lang="en-US" sz="3800" dirty="0" smtClean="0">
                <a:latin typeface="Arial" pitchFamily="34" charset="0"/>
                <a:cs typeface="Arial" pitchFamily="34" charset="0"/>
              </a:rPr>
              <a:t>Platter</a:t>
            </a:r>
          </a:p>
          <a:p>
            <a:pPr marL="0" indent="0">
              <a:lnSpc>
                <a:spcPts val="4000"/>
              </a:lnSpc>
              <a:buNone/>
            </a:pPr>
            <a:r>
              <a:rPr lang="en-US" sz="3800" dirty="0" smtClean="0">
                <a:latin typeface="Arial" pitchFamily="34" charset="0"/>
                <a:cs typeface="Arial" pitchFamily="34" charset="0"/>
              </a:rPr>
              <a:t>Spindle</a:t>
            </a:r>
          </a:p>
          <a:p>
            <a:pPr marL="0" indent="0">
              <a:lnSpc>
                <a:spcPts val="4000"/>
              </a:lnSpc>
              <a:buNone/>
            </a:pPr>
            <a:r>
              <a:rPr lang="en-US" sz="3800" dirty="0" smtClean="0">
                <a:latin typeface="Arial" pitchFamily="34" charset="0"/>
                <a:cs typeface="Arial" pitchFamily="34" charset="0"/>
              </a:rPr>
              <a:t>Motor</a:t>
            </a:r>
          </a:p>
          <a:p>
            <a:pPr marL="0" indent="0">
              <a:lnSpc>
                <a:spcPts val="4000"/>
              </a:lnSpc>
              <a:buNone/>
            </a:pPr>
            <a:r>
              <a:rPr lang="en-US" sz="3800" dirty="0" smtClean="0">
                <a:latin typeface="Arial" pitchFamily="34" charset="0"/>
                <a:cs typeface="Arial" pitchFamily="34" charset="0"/>
              </a:rPr>
              <a:t>Belt</a:t>
            </a:r>
          </a:p>
          <a:p>
            <a:pPr marL="0" indent="0">
              <a:lnSpc>
                <a:spcPts val="4000"/>
              </a:lnSpc>
              <a:buNone/>
            </a:pPr>
            <a:r>
              <a:rPr lang="en-US" sz="3800" dirty="0" smtClean="0">
                <a:latin typeface="Arial" pitchFamily="34" charset="0"/>
                <a:cs typeface="Arial" pitchFamily="34" charset="0"/>
              </a:rPr>
              <a:t>On/Off Switch</a:t>
            </a:r>
          </a:p>
          <a:p>
            <a:pPr marL="0" indent="0">
              <a:lnSpc>
                <a:spcPts val="4000"/>
              </a:lnSpc>
              <a:buNone/>
            </a:pPr>
            <a:r>
              <a:rPr lang="en-US" sz="3800" dirty="0" smtClean="0">
                <a:latin typeface="Arial" pitchFamily="34" charset="0"/>
                <a:cs typeface="Arial" pitchFamily="34" charset="0"/>
              </a:rPr>
              <a:t>Tonearm</a:t>
            </a:r>
          </a:p>
          <a:p>
            <a:pPr marL="0" indent="0">
              <a:lnSpc>
                <a:spcPts val="4000"/>
              </a:lnSpc>
              <a:buNone/>
            </a:pPr>
            <a:r>
              <a:rPr lang="en-US" sz="3800" dirty="0" smtClean="0">
                <a:latin typeface="Arial" pitchFamily="34" charset="0"/>
                <a:cs typeface="Arial" pitchFamily="34" charset="0"/>
              </a:rPr>
              <a:t>Headshell</a:t>
            </a:r>
          </a:p>
          <a:p>
            <a:pPr marL="0" indent="0">
              <a:lnSpc>
                <a:spcPts val="4000"/>
              </a:lnSpc>
              <a:buNone/>
            </a:pPr>
            <a:r>
              <a:rPr lang="en-US" sz="3800" dirty="0" smtClean="0">
                <a:latin typeface="Arial" pitchFamily="34" charset="0"/>
                <a:cs typeface="Arial" pitchFamily="34" charset="0"/>
              </a:rPr>
              <a:t>Gimbal</a:t>
            </a:r>
          </a:p>
          <a:p>
            <a:pPr marL="0" indent="0">
              <a:lnSpc>
                <a:spcPts val="4000"/>
              </a:lnSpc>
              <a:buNone/>
            </a:pPr>
            <a:r>
              <a:rPr lang="en-US" sz="3800" dirty="0" smtClean="0">
                <a:latin typeface="Arial" pitchFamily="34" charset="0"/>
                <a:cs typeface="Arial" pitchFamily="34" charset="0"/>
              </a:rPr>
              <a:t>Counterweight</a:t>
            </a:r>
          </a:p>
          <a:p>
            <a:pPr marL="0" indent="0">
              <a:lnSpc>
                <a:spcPts val="4000"/>
              </a:lnSpc>
              <a:buNone/>
            </a:pPr>
            <a:r>
              <a:rPr lang="en-US" sz="3800" dirty="0" smtClean="0">
                <a:latin typeface="Arial" pitchFamily="34" charset="0"/>
                <a:cs typeface="Arial" pitchFamily="34" charset="0"/>
              </a:rPr>
              <a:t>Plinth</a:t>
            </a:r>
            <a:endParaRPr lang="en-US" sz="3800" dirty="0">
              <a:latin typeface="Arial" pitchFamily="34" charset="0"/>
              <a:cs typeface="Arial" pitchFamily="34" charset="0"/>
            </a:endParaRPr>
          </a:p>
        </p:txBody>
      </p:sp>
      <p:pic>
        <p:nvPicPr>
          <p:cNvPr id="2051" name="TT Schematic" descr="C:\Users\KodiakDELL\Documents\Vinyl Keynote\Line elements\S3 WHITE T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3675" y="2743200"/>
            <a:ext cx="13930312" cy="9980612"/>
          </a:xfrm>
          <a:prstGeom prst="rect">
            <a:avLst/>
          </a:prstGeom>
          <a:noFill/>
          <a:extLst>
            <a:ext uri="{909E8E84-426E-40DD-AFC4-6F175D3DCCD1}">
              <a14:hiddenFill xmlns:a14="http://schemas.microsoft.com/office/drawing/2010/main">
                <a:solidFill>
                  <a:srgbClr val="FFFFFF"/>
                </a:solidFill>
              </a14:hiddenFill>
            </a:ext>
          </a:extLst>
        </p:spPr>
      </p:pic>
      <p:pic>
        <p:nvPicPr>
          <p:cNvPr id="4" name="Platter Pointe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9587" y="2971800"/>
            <a:ext cx="4863492" cy="2146032"/>
          </a:xfrm>
          <a:prstGeom prst="rect">
            <a:avLst/>
          </a:prstGeom>
        </p:spPr>
      </p:pic>
      <p:pic>
        <p:nvPicPr>
          <p:cNvPr id="5" name="Spindle Pointe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8187" y="3657600"/>
            <a:ext cx="7631737" cy="4025369"/>
          </a:xfrm>
          <a:prstGeom prst="rect">
            <a:avLst/>
          </a:prstGeom>
        </p:spPr>
      </p:pic>
      <p:pic>
        <p:nvPicPr>
          <p:cNvPr id="6" name="Motor Pointe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07187" y="4267200"/>
            <a:ext cx="3479365" cy="63492"/>
          </a:xfrm>
          <a:prstGeom prst="rect">
            <a:avLst/>
          </a:prstGeom>
        </p:spPr>
      </p:pic>
      <p:pic>
        <p:nvPicPr>
          <p:cNvPr id="7" name="Belt Pointe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99304" y="4895965"/>
            <a:ext cx="3847619" cy="1841270"/>
          </a:xfrm>
          <a:prstGeom prst="rect">
            <a:avLst/>
          </a:prstGeom>
        </p:spPr>
      </p:pic>
      <p:pic>
        <p:nvPicPr>
          <p:cNvPr id="8" name="On Off Pointe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446869" y="5486400"/>
            <a:ext cx="1650794" cy="6628258"/>
          </a:xfrm>
          <a:prstGeom prst="rect">
            <a:avLst/>
          </a:prstGeom>
        </p:spPr>
      </p:pic>
      <p:pic>
        <p:nvPicPr>
          <p:cNvPr id="9" name="Tonearm Pointe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92987" y="6166196"/>
            <a:ext cx="13487400" cy="1377604"/>
          </a:xfrm>
          <a:prstGeom prst="rect">
            <a:avLst/>
          </a:prstGeom>
        </p:spPr>
      </p:pic>
      <p:pic>
        <p:nvPicPr>
          <p:cNvPr id="10" name="Headshell Pointe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21587" y="6737236"/>
            <a:ext cx="12127537" cy="3676336"/>
          </a:xfrm>
          <a:prstGeom prst="rect">
            <a:avLst/>
          </a:prstGeom>
        </p:spPr>
      </p:pic>
      <p:pic>
        <p:nvPicPr>
          <p:cNvPr id="11" name="Gimbal Pointe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011987" y="4419600"/>
            <a:ext cx="13411200" cy="2984508"/>
          </a:xfrm>
          <a:prstGeom prst="rect">
            <a:avLst/>
          </a:prstGeom>
        </p:spPr>
      </p:pic>
      <p:pic>
        <p:nvPicPr>
          <p:cNvPr id="12" name="Counterweight Pointe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612187" y="3243587"/>
            <a:ext cx="12425898" cy="4833613"/>
          </a:xfrm>
          <a:prstGeom prst="rect">
            <a:avLst/>
          </a:prstGeom>
        </p:spPr>
      </p:pic>
      <p:pic>
        <p:nvPicPr>
          <p:cNvPr id="13" name="Plinth Pointe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701585" y="8636006"/>
            <a:ext cx="3200000" cy="50794"/>
          </a:xfrm>
          <a:prstGeom prst="rect">
            <a:avLst/>
          </a:prstGeom>
        </p:spPr>
      </p:pic>
      <p:sp>
        <p:nvSpPr>
          <p:cNvPr id="17" name="Platter Text"/>
          <p:cNvSpPr/>
          <p:nvPr/>
        </p:nvSpPr>
        <p:spPr>
          <a:xfrm>
            <a:off x="11777136" y="5911854"/>
            <a:ext cx="6096000" cy="3643304"/>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Platter: </a:t>
            </a:r>
            <a:r>
              <a:rPr lang="en-US" sz="4000" dirty="0" smtClean="0">
                <a:latin typeface="Arial" pitchFamily="34" charset="0"/>
                <a:cs typeface="Arial" pitchFamily="34" charset="0"/>
              </a:rPr>
              <a:t>holds </a:t>
            </a:r>
            <a:r>
              <a:rPr lang="en-US" sz="4000" dirty="0">
                <a:latin typeface="Arial" pitchFamily="34" charset="0"/>
                <a:cs typeface="Arial" pitchFamily="34" charset="0"/>
              </a:rPr>
              <a:t>the record </a:t>
            </a:r>
            <a:r>
              <a:rPr lang="en-US" sz="4000" dirty="0" smtClean="0">
                <a:latin typeface="Arial" pitchFamily="34" charset="0"/>
                <a:cs typeface="Arial" pitchFamily="34" charset="0"/>
              </a:rPr>
              <a:t>and spins </a:t>
            </a:r>
            <a:r>
              <a:rPr lang="en-US" sz="4000" dirty="0">
                <a:latin typeface="Arial" pitchFamily="34" charset="0"/>
                <a:cs typeface="Arial" pitchFamily="34" charset="0"/>
              </a:rPr>
              <a:t>at </a:t>
            </a:r>
            <a:r>
              <a:rPr lang="en-US" sz="4000" dirty="0" smtClean="0">
                <a:latin typeface="Arial" pitchFamily="34" charset="0"/>
                <a:cs typeface="Arial" pitchFamily="34" charset="0"/>
              </a:rPr>
              <a:t>33⅓ </a:t>
            </a:r>
            <a:r>
              <a:rPr lang="en-US" sz="4000" dirty="0">
                <a:latin typeface="Arial" pitchFamily="34" charset="0"/>
                <a:cs typeface="Arial" pitchFamily="34" charset="0"/>
              </a:rPr>
              <a:t>rpm (</a:t>
            </a:r>
            <a:r>
              <a:rPr lang="en-US" sz="4000" b="1" dirty="0">
                <a:latin typeface="Arial" pitchFamily="34" charset="0"/>
                <a:cs typeface="Arial" pitchFamily="34" charset="0"/>
              </a:rPr>
              <a:t>r</a:t>
            </a:r>
            <a:r>
              <a:rPr lang="en-US" sz="4000" dirty="0">
                <a:latin typeface="Arial" pitchFamily="34" charset="0"/>
                <a:cs typeface="Arial" pitchFamily="34" charset="0"/>
              </a:rPr>
              <a:t>evolutions </a:t>
            </a:r>
            <a:r>
              <a:rPr lang="en-US" sz="4000" b="1" dirty="0">
                <a:latin typeface="Arial" pitchFamily="34" charset="0"/>
                <a:cs typeface="Arial" pitchFamily="34" charset="0"/>
              </a:rPr>
              <a:t>p</a:t>
            </a:r>
            <a:r>
              <a:rPr lang="en-US" sz="4000" dirty="0">
                <a:latin typeface="Arial" pitchFamily="34" charset="0"/>
                <a:cs typeface="Arial" pitchFamily="34" charset="0"/>
              </a:rPr>
              <a:t>er </a:t>
            </a:r>
            <a:r>
              <a:rPr lang="en-US" sz="4000" b="1" dirty="0">
                <a:latin typeface="Arial" pitchFamily="34" charset="0"/>
                <a:cs typeface="Arial" pitchFamily="34" charset="0"/>
              </a:rPr>
              <a:t>m</a:t>
            </a:r>
            <a:r>
              <a:rPr lang="en-US" sz="4000" dirty="0">
                <a:latin typeface="Arial" pitchFamily="34" charset="0"/>
                <a:cs typeface="Arial" pitchFamily="34" charset="0"/>
              </a:rPr>
              <a:t>inute) for Long Play </a:t>
            </a:r>
            <a:r>
              <a:rPr lang="en-US" sz="4000" dirty="0" smtClean="0">
                <a:latin typeface="Arial" pitchFamily="34" charset="0"/>
                <a:cs typeface="Arial" pitchFamily="34" charset="0"/>
              </a:rPr>
              <a:t>or </a:t>
            </a:r>
            <a:r>
              <a:rPr lang="en-US" sz="4000" dirty="0">
                <a:latin typeface="Arial" pitchFamily="34" charset="0"/>
                <a:cs typeface="Arial" pitchFamily="34" charset="0"/>
              </a:rPr>
              <a:t>45 rpm </a:t>
            </a:r>
            <a:r>
              <a:rPr lang="en-US" sz="4000" dirty="0" smtClean="0">
                <a:latin typeface="Arial" pitchFamily="34" charset="0"/>
                <a:cs typeface="Arial" pitchFamily="34" charset="0"/>
              </a:rPr>
              <a:t>for an SP "</a:t>
            </a:r>
            <a:r>
              <a:rPr lang="en-US" sz="4000" dirty="0">
                <a:latin typeface="Arial" pitchFamily="34" charset="0"/>
                <a:cs typeface="Arial" pitchFamily="34" charset="0"/>
              </a:rPr>
              <a:t>Single</a:t>
            </a:r>
            <a:r>
              <a:rPr lang="en-US" sz="4000" dirty="0" smtClean="0">
                <a:latin typeface="Arial" pitchFamily="34" charset="0"/>
                <a:cs typeface="Arial" pitchFamily="34" charset="0"/>
              </a:rPr>
              <a:t>".</a:t>
            </a:r>
            <a:endParaRPr lang="en-US" sz="4000" dirty="0">
              <a:latin typeface="Arial" pitchFamily="34" charset="0"/>
              <a:cs typeface="Arial" pitchFamily="34" charset="0"/>
            </a:endParaRPr>
          </a:p>
        </p:txBody>
      </p:sp>
      <p:sp>
        <p:nvSpPr>
          <p:cNvPr id="20" name="Spindle Text"/>
          <p:cNvSpPr/>
          <p:nvPr/>
        </p:nvSpPr>
        <p:spPr>
          <a:xfrm>
            <a:off x="15260709" y="6007099"/>
            <a:ext cx="4857678" cy="3060701"/>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Spindle: keeps records in place </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dirty="0" smtClean="0">
                <a:latin typeface="Arial" pitchFamily="34" charset="0"/>
                <a:cs typeface="Arial" pitchFamily="34" charset="0"/>
              </a:rPr>
              <a:t>and ensures </a:t>
            </a:r>
            <a:r>
              <a:rPr lang="en-US" sz="4000" dirty="0">
                <a:latin typeface="Arial" pitchFamily="34" charset="0"/>
                <a:cs typeface="Arial" pitchFamily="34" charset="0"/>
              </a:rPr>
              <a:t>they spin from the </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dirty="0" smtClean="0">
                <a:latin typeface="Arial" pitchFamily="34" charset="0"/>
                <a:cs typeface="Arial" pitchFamily="34" charset="0"/>
              </a:rPr>
              <a:t>very </a:t>
            </a:r>
            <a:r>
              <a:rPr lang="en-US" sz="4000" dirty="0">
                <a:latin typeface="Arial" pitchFamily="34" charset="0"/>
                <a:cs typeface="Arial" pitchFamily="34" charset="0"/>
              </a:rPr>
              <a:t>center.</a:t>
            </a:r>
          </a:p>
        </p:txBody>
      </p:sp>
      <p:sp>
        <p:nvSpPr>
          <p:cNvPr id="19" name="Motor Text"/>
          <p:cNvSpPr/>
          <p:nvPr/>
        </p:nvSpPr>
        <p:spPr>
          <a:xfrm>
            <a:off x="11279187" y="3243587"/>
            <a:ext cx="6324600" cy="2700013"/>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Motor: spins the platter at the designated speeds by means of either belt or direct drive.</a:t>
            </a:r>
          </a:p>
        </p:txBody>
      </p:sp>
      <p:sp>
        <p:nvSpPr>
          <p:cNvPr id="21" name="Belt Text"/>
          <p:cNvSpPr/>
          <p:nvPr/>
        </p:nvSpPr>
        <p:spPr>
          <a:xfrm>
            <a:off x="10904055" y="5486401"/>
            <a:ext cx="5937732" cy="2737194"/>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Belt: our example turntable is belt-driven. This is usually made of pliable rubber.</a:t>
            </a:r>
          </a:p>
        </p:txBody>
      </p:sp>
      <p:sp>
        <p:nvSpPr>
          <p:cNvPr id="22" name="On Off Text"/>
          <p:cNvSpPr/>
          <p:nvPr/>
        </p:nvSpPr>
        <p:spPr>
          <a:xfrm>
            <a:off x="11479247" y="10210800"/>
            <a:ext cx="5819740" cy="2668319"/>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On/Off Switch: </a:t>
            </a:r>
            <a:r>
              <a:rPr lang="en-US" sz="4000" dirty="0" smtClean="0">
                <a:latin typeface="Arial" pitchFamily="34" charset="0"/>
                <a:cs typeface="Arial" pitchFamily="34" charset="0"/>
              </a:rPr>
              <a:t>provides </a:t>
            </a:r>
            <a:r>
              <a:rPr lang="en-US" sz="4000" dirty="0">
                <a:latin typeface="Arial" pitchFamily="34" charset="0"/>
                <a:cs typeface="Arial" pitchFamily="34" charset="0"/>
              </a:rPr>
              <a:t>power to the system </a:t>
            </a:r>
            <a:r>
              <a:rPr lang="en-US" sz="4000" dirty="0" smtClean="0">
                <a:latin typeface="Arial" pitchFamily="34" charset="0"/>
                <a:cs typeface="Arial" pitchFamily="34" charset="0"/>
              </a:rPr>
              <a:t>and sometimes </a:t>
            </a:r>
            <a:r>
              <a:rPr lang="en-US" sz="4000" dirty="0">
                <a:latin typeface="Arial" pitchFamily="34" charset="0"/>
                <a:cs typeface="Arial" pitchFamily="34" charset="0"/>
              </a:rPr>
              <a:t>turns the platter on/off.</a:t>
            </a:r>
          </a:p>
        </p:txBody>
      </p:sp>
      <p:sp>
        <p:nvSpPr>
          <p:cNvPr id="23" name="Tonearm Text"/>
          <p:cNvSpPr/>
          <p:nvPr/>
        </p:nvSpPr>
        <p:spPr>
          <a:xfrm>
            <a:off x="12269787" y="7848600"/>
            <a:ext cx="6915078" cy="4546598"/>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Tonearm: </a:t>
            </a:r>
            <a:r>
              <a:rPr lang="en-US" sz="4000" dirty="0" smtClean="0">
                <a:latin typeface="Arial" pitchFamily="34" charset="0"/>
                <a:cs typeface="Arial" pitchFamily="34" charset="0"/>
              </a:rPr>
              <a:t>holds </a:t>
            </a:r>
            <a:r>
              <a:rPr lang="en-US" sz="4000" dirty="0">
                <a:latin typeface="Arial" pitchFamily="34" charset="0"/>
                <a:cs typeface="Arial" pitchFamily="34" charset="0"/>
              </a:rPr>
              <a:t>the cartridge that extracts audio information from the groove </a:t>
            </a:r>
            <a:r>
              <a:rPr lang="en-US" sz="4000" dirty="0" smtClean="0">
                <a:latin typeface="Arial" pitchFamily="34" charset="0"/>
                <a:cs typeface="Arial" pitchFamily="34" charset="0"/>
              </a:rPr>
              <a:t>and transports </a:t>
            </a:r>
            <a:r>
              <a:rPr lang="en-US" sz="4000" dirty="0">
                <a:latin typeface="Arial" pitchFamily="34" charset="0"/>
                <a:cs typeface="Arial" pitchFamily="34" charset="0"/>
              </a:rPr>
              <a:t>it to the </a:t>
            </a:r>
            <a:r>
              <a:rPr lang="en-US" sz="4000" dirty="0" smtClean="0">
                <a:latin typeface="Arial" pitchFamily="34" charset="0"/>
                <a:cs typeface="Arial" pitchFamily="34" charset="0"/>
              </a:rPr>
              <a:t>preamp</a:t>
            </a:r>
            <a:r>
              <a:rPr lang="en-US" sz="4000" dirty="0">
                <a:latin typeface="Arial" pitchFamily="34" charset="0"/>
                <a:cs typeface="Arial" pitchFamily="34" charset="0"/>
              </a:rPr>
              <a:t>. Guides the cartridge from the outside in along the record groove.</a:t>
            </a:r>
          </a:p>
        </p:txBody>
      </p:sp>
      <p:sp>
        <p:nvSpPr>
          <p:cNvPr id="24" name="Headshell Text"/>
          <p:cNvSpPr/>
          <p:nvPr/>
        </p:nvSpPr>
        <p:spPr>
          <a:xfrm>
            <a:off x="14041509" y="4622798"/>
            <a:ext cx="7067478" cy="4597402"/>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Headshell: </a:t>
            </a:r>
            <a:r>
              <a:rPr lang="en-US" sz="4000" dirty="0" smtClean="0">
                <a:latin typeface="Arial" pitchFamily="34" charset="0"/>
                <a:cs typeface="Arial" pitchFamily="34" charset="0"/>
              </a:rPr>
              <a:t>holds </a:t>
            </a:r>
            <a:r>
              <a:rPr lang="en-US" sz="4000" dirty="0">
                <a:latin typeface="Arial" pitchFamily="34" charset="0"/>
                <a:cs typeface="Arial" pitchFamily="34" charset="0"/>
              </a:rPr>
              <a:t>the cartridge, which includes the stylus (rides in the groove </a:t>
            </a:r>
            <a:r>
              <a:rPr lang="en-US" sz="4000" dirty="0" smtClean="0">
                <a:latin typeface="Arial" pitchFamily="34" charset="0"/>
                <a:cs typeface="Arial" pitchFamily="34" charset="0"/>
              </a:rPr>
              <a:t>and reads </a:t>
            </a:r>
            <a:r>
              <a:rPr lang="en-US" sz="4000" dirty="0">
                <a:latin typeface="Arial" pitchFamily="34" charset="0"/>
                <a:cs typeface="Arial" pitchFamily="34" charset="0"/>
              </a:rPr>
              <a:t>the audio information), the cantilever (holds the stylus</a:t>
            </a:r>
            <a:r>
              <a:rPr lang="en-US" sz="4000" dirty="0" smtClean="0">
                <a:latin typeface="Arial" pitchFamily="34" charset="0"/>
                <a:cs typeface="Arial" pitchFamily="34" charset="0"/>
              </a:rPr>
              <a:t>), and the </a:t>
            </a:r>
            <a:r>
              <a:rPr lang="en-US" sz="4000" dirty="0">
                <a:latin typeface="Arial" pitchFamily="34" charset="0"/>
                <a:cs typeface="Arial" pitchFamily="34" charset="0"/>
              </a:rPr>
              <a:t>connection leads.</a:t>
            </a:r>
          </a:p>
        </p:txBody>
      </p:sp>
      <p:sp>
        <p:nvSpPr>
          <p:cNvPr id="25" name="Gimbal Text"/>
          <p:cNvSpPr/>
          <p:nvPr/>
        </p:nvSpPr>
        <p:spPr>
          <a:xfrm>
            <a:off x="16536987" y="6248400"/>
            <a:ext cx="6248400" cy="3676336"/>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Gimbal: </a:t>
            </a:r>
            <a:r>
              <a:rPr lang="en-US" sz="4000" dirty="0" smtClean="0">
                <a:latin typeface="Arial" pitchFamily="34" charset="0"/>
                <a:cs typeface="Arial" pitchFamily="34" charset="0"/>
              </a:rPr>
              <a:t>moves </a:t>
            </a:r>
            <a:r>
              <a:rPr lang="en-US" sz="4000" dirty="0">
                <a:latin typeface="Arial" pitchFamily="34" charset="0"/>
                <a:cs typeface="Arial" pitchFamily="34" charset="0"/>
              </a:rPr>
              <a:t>the tonearm up/down </a:t>
            </a:r>
            <a:r>
              <a:rPr lang="en-US" sz="4000" dirty="0" smtClean="0">
                <a:latin typeface="Arial" pitchFamily="34" charset="0"/>
                <a:cs typeface="Arial" pitchFamily="34" charset="0"/>
              </a:rPr>
              <a:t>and </a:t>
            </a:r>
            <a:r>
              <a:rPr lang="en-US" sz="4000" dirty="0">
                <a:latin typeface="Arial" pitchFamily="34" charset="0"/>
                <a:cs typeface="Arial" pitchFamily="34" charset="0"/>
              </a:rPr>
              <a:t>in/out; is the pivot point between the tonearm </a:t>
            </a:r>
            <a:r>
              <a:rPr lang="en-US" sz="4000" dirty="0" smtClean="0">
                <a:latin typeface="Arial" pitchFamily="34" charset="0"/>
                <a:cs typeface="Arial" pitchFamily="34" charset="0"/>
              </a:rPr>
              <a:t>and </a:t>
            </a:r>
            <a:r>
              <a:rPr lang="en-US" sz="4000" dirty="0" smtClean="0">
                <a:latin typeface="Arial" pitchFamily="34" charset="0"/>
                <a:cs typeface="Arial" pitchFamily="34" charset="0"/>
              </a:rPr>
              <a:t>counterweight</a:t>
            </a:r>
            <a:r>
              <a:rPr lang="en-US" sz="4000" dirty="0">
                <a:latin typeface="Arial" pitchFamily="34" charset="0"/>
                <a:cs typeface="Arial" pitchFamily="34" charset="0"/>
              </a:rPr>
              <a:t>.</a:t>
            </a:r>
          </a:p>
        </p:txBody>
      </p:sp>
      <p:sp>
        <p:nvSpPr>
          <p:cNvPr id="26" name="Counterweight Text"/>
          <p:cNvSpPr/>
          <p:nvPr/>
        </p:nvSpPr>
        <p:spPr>
          <a:xfrm>
            <a:off x="12345987" y="2150714"/>
            <a:ext cx="6455702" cy="2573686"/>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Counterweight: </a:t>
            </a:r>
            <a:r>
              <a:rPr lang="en-US" sz="4000" dirty="0" smtClean="0">
                <a:latin typeface="Arial" pitchFamily="34" charset="0"/>
                <a:cs typeface="Arial" pitchFamily="34" charset="0"/>
              </a:rPr>
              <a:t>supplies </a:t>
            </a:r>
            <a:r>
              <a:rPr lang="en-US" sz="4000" dirty="0">
                <a:latin typeface="Arial" pitchFamily="34" charset="0"/>
                <a:cs typeface="Arial" pitchFamily="34" charset="0"/>
              </a:rPr>
              <a:t>the opposite weight force to counter the weight of the cartridge.</a:t>
            </a:r>
          </a:p>
        </p:txBody>
      </p:sp>
      <p:sp>
        <p:nvSpPr>
          <p:cNvPr id="27" name="Plinth Text"/>
          <p:cNvSpPr/>
          <p:nvPr/>
        </p:nvSpPr>
        <p:spPr>
          <a:xfrm>
            <a:off x="10288587" y="8305800"/>
            <a:ext cx="6455702" cy="2133600"/>
          </a:xfrm>
          <a:prstGeom prst="roundRect">
            <a:avLst/>
          </a:prstGeom>
          <a:solidFill>
            <a:srgbClr val="0D0D0D">
              <a:alpha val="8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300"/>
              </a:lnSpc>
            </a:pPr>
            <a:r>
              <a:rPr lang="en-US" sz="4000" dirty="0">
                <a:latin typeface="Arial" pitchFamily="34" charset="0"/>
                <a:cs typeface="Arial" pitchFamily="34" charset="0"/>
              </a:rPr>
              <a:t>Plinth: the base of the turntable that holds all the pieces in one place.</a:t>
            </a:r>
          </a:p>
        </p:txBody>
      </p:sp>
    </p:spTree>
    <p:extLst>
      <p:ext uri="{BB962C8B-B14F-4D97-AF65-F5344CB8AC3E}">
        <p14:creationId xmlns:p14="http://schemas.microsoft.com/office/powerpoint/2010/main" val="159859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31" presetClass="entr" presetSubtype="0" fill="hold" nodeType="withEffect">
                                  <p:stCondLst>
                                    <p:cond delay="300"/>
                                  </p:stCondLst>
                                  <p:childTnLst>
                                    <p:set>
                                      <p:cBhvr>
                                        <p:cTn id="9" dur="1" fill="hold">
                                          <p:stCondLst>
                                            <p:cond delay="0"/>
                                          </p:stCondLst>
                                        </p:cTn>
                                        <p:tgtEl>
                                          <p:spTgt spid="2051"/>
                                        </p:tgtEl>
                                        <p:attrNameLst>
                                          <p:attrName>style.visibility</p:attrName>
                                        </p:attrNameLst>
                                      </p:cBhvr>
                                      <p:to>
                                        <p:strVal val="visible"/>
                                      </p:to>
                                    </p:set>
                                    <p:anim calcmode="lin" valueType="num">
                                      <p:cBhvr>
                                        <p:cTn id="10" dur="750" fill="hold"/>
                                        <p:tgtEl>
                                          <p:spTgt spid="2051"/>
                                        </p:tgtEl>
                                        <p:attrNameLst>
                                          <p:attrName>ppt_w</p:attrName>
                                        </p:attrNameLst>
                                      </p:cBhvr>
                                      <p:tavLst>
                                        <p:tav tm="0">
                                          <p:val>
                                            <p:fltVal val="0"/>
                                          </p:val>
                                        </p:tav>
                                        <p:tav tm="100000">
                                          <p:val>
                                            <p:strVal val="#ppt_w"/>
                                          </p:val>
                                        </p:tav>
                                      </p:tavLst>
                                    </p:anim>
                                    <p:anim calcmode="lin" valueType="num">
                                      <p:cBhvr>
                                        <p:cTn id="11" dur="750" fill="hold"/>
                                        <p:tgtEl>
                                          <p:spTgt spid="2051"/>
                                        </p:tgtEl>
                                        <p:attrNameLst>
                                          <p:attrName>ppt_h</p:attrName>
                                        </p:attrNameLst>
                                      </p:cBhvr>
                                      <p:tavLst>
                                        <p:tav tm="0">
                                          <p:val>
                                            <p:fltVal val="0"/>
                                          </p:val>
                                        </p:tav>
                                        <p:tav tm="100000">
                                          <p:val>
                                            <p:strVal val="#ppt_h"/>
                                          </p:val>
                                        </p:tav>
                                      </p:tavLst>
                                    </p:anim>
                                    <p:anim calcmode="lin" valueType="num">
                                      <p:cBhvr>
                                        <p:cTn id="12" dur="750" fill="hold"/>
                                        <p:tgtEl>
                                          <p:spTgt spid="2051"/>
                                        </p:tgtEl>
                                        <p:attrNameLst>
                                          <p:attrName>style.rotation</p:attrName>
                                        </p:attrNameLst>
                                      </p:cBhvr>
                                      <p:tavLst>
                                        <p:tav tm="0">
                                          <p:val>
                                            <p:fltVal val="90"/>
                                          </p:val>
                                        </p:tav>
                                        <p:tav tm="100000">
                                          <p:val>
                                            <p:fltVal val="0"/>
                                          </p:val>
                                        </p:tav>
                                      </p:tavLst>
                                    </p:anim>
                                    <p:animEffect transition="in" filter="fade">
                                      <p:cBhvr>
                                        <p:cTn id="13" dur="750"/>
                                        <p:tgtEl>
                                          <p:spTgt spid="2051"/>
                                        </p:tgtEl>
                                      </p:cBhvr>
                                    </p:animEffect>
                                  </p:childTnLst>
                                </p:cTn>
                              </p:par>
                              <p:par>
                                <p:cTn id="14" presetID="22" presetClass="entr" presetSubtype="1" fill="hold" grpId="0" nodeType="withEffect">
                                  <p:stCondLst>
                                    <p:cond delay="100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500"/>
                                        <p:tgtEl>
                                          <p:spTgt spid="3"/>
                                        </p:tgtEl>
                                      </p:cBhvr>
                                    </p:animEffect>
                                  </p:childTnLst>
                                </p:cTn>
                              </p:par>
                              <p:par>
                                <p:cTn id="17" presetID="22" presetClass="entr" presetSubtype="4" fill="hold" nodeType="withEffect">
                                  <p:stCondLst>
                                    <p:cond delay="800"/>
                                  </p:stCondLst>
                                  <p:childTnLst>
                                    <p:set>
                                      <p:cBhvr>
                                        <p:cTn id="18" dur="1" fill="hold">
                                          <p:stCondLst>
                                            <p:cond delay="0"/>
                                          </p:stCondLst>
                                        </p:cTn>
                                        <p:tgtEl>
                                          <p:spTgt spid="2050"/>
                                        </p:tgtEl>
                                        <p:attrNameLst>
                                          <p:attrName>style.visibility</p:attrName>
                                        </p:attrNameLst>
                                      </p:cBhvr>
                                      <p:to>
                                        <p:strVal val="visible"/>
                                      </p:to>
                                    </p:set>
                                    <p:animEffect transition="in" filter="wipe(down)">
                                      <p:cBhvr>
                                        <p:cTn id="19" dur="5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50"/>
                                        <p:tgtEl>
                                          <p:spTgt spid="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25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50"/>
                                        <p:tgtEl>
                                          <p:spTgt spid="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250"/>
                                        <p:tgtEl>
                                          <p:spTgt spid="20"/>
                                        </p:tgtEl>
                                      </p:cBhvr>
                                    </p:animEffect>
                                  </p:childTnLst>
                                </p:cTn>
                              </p:par>
                              <p:par>
                                <p:cTn id="36" presetID="10" presetClass="exit" presetSubtype="0" fill="hold" nodeType="withEffect">
                                  <p:stCondLst>
                                    <p:cond delay="0"/>
                                  </p:stCondLst>
                                  <p:childTnLst>
                                    <p:animEffect transition="out" filter="fade">
                                      <p:cBhvr>
                                        <p:cTn id="37" dur="250"/>
                                        <p:tgtEl>
                                          <p:spTgt spid="4"/>
                                        </p:tgtEl>
                                      </p:cBhvr>
                                    </p:animEffect>
                                    <p:set>
                                      <p:cBhvr>
                                        <p:cTn id="38" dur="1" fill="hold">
                                          <p:stCondLst>
                                            <p:cond delay="249"/>
                                          </p:stCondLst>
                                        </p:cTn>
                                        <p:tgtEl>
                                          <p:spTgt spid="4"/>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250"/>
                                        <p:tgtEl>
                                          <p:spTgt spid="17"/>
                                        </p:tgtEl>
                                      </p:cBhvr>
                                    </p:animEffect>
                                    <p:set>
                                      <p:cBhvr>
                                        <p:cTn id="41" dur="1" fill="hold">
                                          <p:stCondLst>
                                            <p:cond delay="249"/>
                                          </p:stCondLst>
                                        </p:cTn>
                                        <p:tgtEl>
                                          <p:spTgt spid="1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250"/>
                                        <p:tgtEl>
                                          <p:spTgt spid="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250"/>
                                        <p:tgtEl>
                                          <p:spTgt spid="19"/>
                                        </p:tgtEl>
                                      </p:cBhvr>
                                    </p:animEffect>
                                  </p:childTnLst>
                                </p:cTn>
                              </p:par>
                              <p:par>
                                <p:cTn id="50" presetID="10" presetClass="exit" presetSubtype="0" fill="hold" nodeType="withEffect">
                                  <p:stCondLst>
                                    <p:cond delay="0"/>
                                  </p:stCondLst>
                                  <p:childTnLst>
                                    <p:animEffect transition="out" filter="fade">
                                      <p:cBhvr>
                                        <p:cTn id="51" dur="250"/>
                                        <p:tgtEl>
                                          <p:spTgt spid="5"/>
                                        </p:tgtEl>
                                      </p:cBhvr>
                                    </p:animEffect>
                                    <p:set>
                                      <p:cBhvr>
                                        <p:cTn id="52" dur="1" fill="hold">
                                          <p:stCondLst>
                                            <p:cond delay="249"/>
                                          </p:stCondLst>
                                        </p:cTn>
                                        <p:tgtEl>
                                          <p:spTgt spid="5"/>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250"/>
                                        <p:tgtEl>
                                          <p:spTgt spid="20"/>
                                        </p:tgtEl>
                                      </p:cBhvr>
                                    </p:animEffect>
                                    <p:set>
                                      <p:cBhvr>
                                        <p:cTn id="55" dur="1" fill="hold">
                                          <p:stCondLst>
                                            <p:cond delay="249"/>
                                          </p:stCondLst>
                                        </p:cTn>
                                        <p:tgtEl>
                                          <p:spTgt spid="20"/>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fade">
                                      <p:cBhvr>
                                        <p:cTn id="60" dur="250"/>
                                        <p:tgtEl>
                                          <p:spTgt spid="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250"/>
                                        <p:tgtEl>
                                          <p:spTgt spid="21"/>
                                        </p:tgtEl>
                                      </p:cBhvr>
                                    </p:animEffect>
                                  </p:childTnLst>
                                </p:cTn>
                              </p:par>
                              <p:par>
                                <p:cTn id="64" presetID="10" presetClass="exit" presetSubtype="0" fill="hold" nodeType="withEffect">
                                  <p:stCondLst>
                                    <p:cond delay="0"/>
                                  </p:stCondLst>
                                  <p:childTnLst>
                                    <p:animEffect transition="out" filter="fade">
                                      <p:cBhvr>
                                        <p:cTn id="65" dur="250"/>
                                        <p:tgtEl>
                                          <p:spTgt spid="6"/>
                                        </p:tgtEl>
                                      </p:cBhvr>
                                    </p:animEffect>
                                    <p:set>
                                      <p:cBhvr>
                                        <p:cTn id="66" dur="1" fill="hold">
                                          <p:stCondLst>
                                            <p:cond delay="249"/>
                                          </p:stCondLst>
                                        </p:cTn>
                                        <p:tgtEl>
                                          <p:spTgt spid="6"/>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250"/>
                                        <p:tgtEl>
                                          <p:spTgt spid="19"/>
                                        </p:tgtEl>
                                      </p:cBhvr>
                                    </p:animEffect>
                                    <p:set>
                                      <p:cBhvr>
                                        <p:cTn id="69" dur="1" fill="hold">
                                          <p:stCondLst>
                                            <p:cond delay="249"/>
                                          </p:stCondLst>
                                        </p:cTn>
                                        <p:tgtEl>
                                          <p:spTgt spid="19"/>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fade">
                                      <p:cBhvr>
                                        <p:cTn id="74" dur="250"/>
                                        <p:tgtEl>
                                          <p:spTgt spid="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250"/>
                                        <p:tgtEl>
                                          <p:spTgt spid="22"/>
                                        </p:tgtEl>
                                      </p:cBhvr>
                                    </p:animEffect>
                                  </p:childTnLst>
                                </p:cTn>
                              </p:par>
                              <p:par>
                                <p:cTn id="78" presetID="10" presetClass="exit" presetSubtype="0" fill="hold" nodeType="withEffect">
                                  <p:stCondLst>
                                    <p:cond delay="0"/>
                                  </p:stCondLst>
                                  <p:childTnLst>
                                    <p:animEffect transition="out" filter="fade">
                                      <p:cBhvr>
                                        <p:cTn id="79" dur="250"/>
                                        <p:tgtEl>
                                          <p:spTgt spid="7"/>
                                        </p:tgtEl>
                                      </p:cBhvr>
                                    </p:animEffect>
                                    <p:set>
                                      <p:cBhvr>
                                        <p:cTn id="80" dur="1" fill="hold">
                                          <p:stCondLst>
                                            <p:cond delay="249"/>
                                          </p:stCondLst>
                                        </p:cTn>
                                        <p:tgtEl>
                                          <p:spTgt spid="7"/>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250"/>
                                        <p:tgtEl>
                                          <p:spTgt spid="21"/>
                                        </p:tgtEl>
                                      </p:cBhvr>
                                    </p:animEffect>
                                    <p:set>
                                      <p:cBhvr>
                                        <p:cTn id="83" dur="1" fill="hold">
                                          <p:stCondLst>
                                            <p:cond delay="249"/>
                                          </p:stCondLst>
                                        </p:cTn>
                                        <p:tgtEl>
                                          <p:spTgt spid="21"/>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fade">
                                      <p:cBhvr>
                                        <p:cTn id="88" dur="250"/>
                                        <p:tgtEl>
                                          <p:spTgt spid="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250"/>
                                        <p:tgtEl>
                                          <p:spTgt spid="23"/>
                                        </p:tgtEl>
                                      </p:cBhvr>
                                    </p:animEffect>
                                  </p:childTnLst>
                                </p:cTn>
                              </p:par>
                              <p:par>
                                <p:cTn id="92" presetID="10" presetClass="exit" presetSubtype="0" fill="hold" nodeType="withEffect">
                                  <p:stCondLst>
                                    <p:cond delay="0"/>
                                  </p:stCondLst>
                                  <p:childTnLst>
                                    <p:animEffect transition="out" filter="fade">
                                      <p:cBhvr>
                                        <p:cTn id="93" dur="250"/>
                                        <p:tgtEl>
                                          <p:spTgt spid="8"/>
                                        </p:tgtEl>
                                      </p:cBhvr>
                                    </p:animEffect>
                                    <p:set>
                                      <p:cBhvr>
                                        <p:cTn id="94" dur="1" fill="hold">
                                          <p:stCondLst>
                                            <p:cond delay="249"/>
                                          </p:stCondLst>
                                        </p:cTn>
                                        <p:tgtEl>
                                          <p:spTgt spid="8"/>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250"/>
                                        <p:tgtEl>
                                          <p:spTgt spid="22"/>
                                        </p:tgtEl>
                                      </p:cBhvr>
                                    </p:animEffect>
                                    <p:set>
                                      <p:cBhvr>
                                        <p:cTn id="97" dur="1" fill="hold">
                                          <p:stCondLst>
                                            <p:cond delay="249"/>
                                          </p:stCondLst>
                                        </p:cTn>
                                        <p:tgtEl>
                                          <p:spTgt spid="2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0"/>
                                        </p:tgtEl>
                                        <p:attrNameLst>
                                          <p:attrName>style.visibility</p:attrName>
                                        </p:attrNameLst>
                                      </p:cBhvr>
                                      <p:to>
                                        <p:strVal val="visible"/>
                                      </p:to>
                                    </p:set>
                                    <p:animEffect transition="in" filter="fade">
                                      <p:cBhvr>
                                        <p:cTn id="102" dur="250"/>
                                        <p:tgtEl>
                                          <p:spTgt spid="10"/>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250"/>
                                        <p:tgtEl>
                                          <p:spTgt spid="24"/>
                                        </p:tgtEl>
                                      </p:cBhvr>
                                    </p:animEffect>
                                  </p:childTnLst>
                                </p:cTn>
                              </p:par>
                              <p:par>
                                <p:cTn id="106" presetID="10" presetClass="exit" presetSubtype="0" fill="hold" nodeType="withEffect">
                                  <p:stCondLst>
                                    <p:cond delay="0"/>
                                  </p:stCondLst>
                                  <p:childTnLst>
                                    <p:animEffect transition="out" filter="fade">
                                      <p:cBhvr>
                                        <p:cTn id="107" dur="250"/>
                                        <p:tgtEl>
                                          <p:spTgt spid="9"/>
                                        </p:tgtEl>
                                      </p:cBhvr>
                                    </p:animEffect>
                                    <p:set>
                                      <p:cBhvr>
                                        <p:cTn id="108" dur="1" fill="hold">
                                          <p:stCondLst>
                                            <p:cond delay="249"/>
                                          </p:stCondLst>
                                        </p:cTn>
                                        <p:tgtEl>
                                          <p:spTgt spid="9"/>
                                        </p:tgtEl>
                                        <p:attrNameLst>
                                          <p:attrName>style.visibility</p:attrName>
                                        </p:attrNameLst>
                                      </p:cBhvr>
                                      <p:to>
                                        <p:strVal val="hidden"/>
                                      </p:to>
                                    </p:set>
                                  </p:childTnLst>
                                </p:cTn>
                              </p:par>
                              <p:par>
                                <p:cTn id="109" presetID="10" presetClass="exit" presetSubtype="0" fill="hold" grpId="1" nodeType="withEffect">
                                  <p:stCondLst>
                                    <p:cond delay="0"/>
                                  </p:stCondLst>
                                  <p:childTnLst>
                                    <p:animEffect transition="out" filter="fade">
                                      <p:cBhvr>
                                        <p:cTn id="110" dur="250"/>
                                        <p:tgtEl>
                                          <p:spTgt spid="23"/>
                                        </p:tgtEl>
                                      </p:cBhvr>
                                    </p:animEffect>
                                    <p:set>
                                      <p:cBhvr>
                                        <p:cTn id="111" dur="1" fill="hold">
                                          <p:stCondLst>
                                            <p:cond delay="249"/>
                                          </p:stCondLst>
                                        </p:cTn>
                                        <p:tgtEl>
                                          <p:spTgt spid="23"/>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11"/>
                                        </p:tgtEl>
                                        <p:attrNameLst>
                                          <p:attrName>style.visibility</p:attrName>
                                        </p:attrNameLst>
                                      </p:cBhvr>
                                      <p:to>
                                        <p:strVal val="visible"/>
                                      </p:to>
                                    </p:set>
                                    <p:animEffect transition="in" filter="fade">
                                      <p:cBhvr>
                                        <p:cTn id="116" dur="250"/>
                                        <p:tgtEl>
                                          <p:spTgt spid="11"/>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fade">
                                      <p:cBhvr>
                                        <p:cTn id="119" dur="250"/>
                                        <p:tgtEl>
                                          <p:spTgt spid="25"/>
                                        </p:tgtEl>
                                      </p:cBhvr>
                                    </p:animEffect>
                                  </p:childTnLst>
                                </p:cTn>
                              </p:par>
                              <p:par>
                                <p:cTn id="120" presetID="10" presetClass="exit" presetSubtype="0" fill="hold" nodeType="withEffect">
                                  <p:stCondLst>
                                    <p:cond delay="0"/>
                                  </p:stCondLst>
                                  <p:childTnLst>
                                    <p:animEffect transition="out" filter="fade">
                                      <p:cBhvr>
                                        <p:cTn id="121" dur="250"/>
                                        <p:tgtEl>
                                          <p:spTgt spid="10"/>
                                        </p:tgtEl>
                                      </p:cBhvr>
                                    </p:animEffect>
                                    <p:set>
                                      <p:cBhvr>
                                        <p:cTn id="122" dur="1" fill="hold">
                                          <p:stCondLst>
                                            <p:cond delay="249"/>
                                          </p:stCondLst>
                                        </p:cTn>
                                        <p:tgtEl>
                                          <p:spTgt spid="10"/>
                                        </p:tgtEl>
                                        <p:attrNameLst>
                                          <p:attrName>style.visibility</p:attrName>
                                        </p:attrNameLst>
                                      </p:cBhvr>
                                      <p:to>
                                        <p:strVal val="hidden"/>
                                      </p:to>
                                    </p:set>
                                  </p:childTnLst>
                                </p:cTn>
                              </p:par>
                              <p:par>
                                <p:cTn id="123" presetID="10" presetClass="exit" presetSubtype="0" fill="hold" grpId="1" nodeType="withEffect">
                                  <p:stCondLst>
                                    <p:cond delay="0"/>
                                  </p:stCondLst>
                                  <p:childTnLst>
                                    <p:animEffect transition="out" filter="fade">
                                      <p:cBhvr>
                                        <p:cTn id="124" dur="250"/>
                                        <p:tgtEl>
                                          <p:spTgt spid="24"/>
                                        </p:tgtEl>
                                      </p:cBhvr>
                                    </p:animEffect>
                                    <p:set>
                                      <p:cBhvr>
                                        <p:cTn id="125" dur="1" fill="hold">
                                          <p:stCondLst>
                                            <p:cond delay="249"/>
                                          </p:stCondLst>
                                        </p:cTn>
                                        <p:tgtEl>
                                          <p:spTgt spid="24"/>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nodeType="clickEffect">
                                  <p:stCondLst>
                                    <p:cond delay="0"/>
                                  </p:stCondLst>
                                  <p:childTnLst>
                                    <p:set>
                                      <p:cBhvr>
                                        <p:cTn id="129" dur="1" fill="hold">
                                          <p:stCondLst>
                                            <p:cond delay="0"/>
                                          </p:stCondLst>
                                        </p:cTn>
                                        <p:tgtEl>
                                          <p:spTgt spid="12"/>
                                        </p:tgtEl>
                                        <p:attrNameLst>
                                          <p:attrName>style.visibility</p:attrName>
                                        </p:attrNameLst>
                                      </p:cBhvr>
                                      <p:to>
                                        <p:strVal val="visible"/>
                                      </p:to>
                                    </p:set>
                                    <p:animEffect transition="in" filter="fade">
                                      <p:cBhvr>
                                        <p:cTn id="130" dur="250"/>
                                        <p:tgtEl>
                                          <p:spTgt spid="12"/>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26"/>
                                        </p:tgtEl>
                                        <p:attrNameLst>
                                          <p:attrName>style.visibility</p:attrName>
                                        </p:attrNameLst>
                                      </p:cBhvr>
                                      <p:to>
                                        <p:strVal val="visible"/>
                                      </p:to>
                                    </p:set>
                                    <p:animEffect transition="in" filter="fade">
                                      <p:cBhvr>
                                        <p:cTn id="133" dur="250"/>
                                        <p:tgtEl>
                                          <p:spTgt spid="26"/>
                                        </p:tgtEl>
                                      </p:cBhvr>
                                    </p:animEffect>
                                  </p:childTnLst>
                                </p:cTn>
                              </p:par>
                              <p:par>
                                <p:cTn id="134" presetID="10" presetClass="exit" presetSubtype="0" fill="hold" nodeType="withEffect">
                                  <p:stCondLst>
                                    <p:cond delay="0"/>
                                  </p:stCondLst>
                                  <p:childTnLst>
                                    <p:animEffect transition="out" filter="fade">
                                      <p:cBhvr>
                                        <p:cTn id="135" dur="250"/>
                                        <p:tgtEl>
                                          <p:spTgt spid="11"/>
                                        </p:tgtEl>
                                      </p:cBhvr>
                                    </p:animEffect>
                                    <p:set>
                                      <p:cBhvr>
                                        <p:cTn id="136" dur="1" fill="hold">
                                          <p:stCondLst>
                                            <p:cond delay="249"/>
                                          </p:stCondLst>
                                        </p:cTn>
                                        <p:tgtEl>
                                          <p:spTgt spid="11"/>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250"/>
                                        <p:tgtEl>
                                          <p:spTgt spid="25"/>
                                        </p:tgtEl>
                                      </p:cBhvr>
                                    </p:animEffect>
                                    <p:set>
                                      <p:cBhvr>
                                        <p:cTn id="139" dur="1" fill="hold">
                                          <p:stCondLst>
                                            <p:cond delay="249"/>
                                          </p:stCondLst>
                                        </p:cTn>
                                        <p:tgtEl>
                                          <p:spTgt spid="25"/>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nodeType="clickEffect">
                                  <p:stCondLst>
                                    <p:cond delay="0"/>
                                  </p:stCondLst>
                                  <p:childTnLst>
                                    <p:set>
                                      <p:cBhvr>
                                        <p:cTn id="143" dur="1" fill="hold">
                                          <p:stCondLst>
                                            <p:cond delay="0"/>
                                          </p:stCondLst>
                                        </p:cTn>
                                        <p:tgtEl>
                                          <p:spTgt spid="13"/>
                                        </p:tgtEl>
                                        <p:attrNameLst>
                                          <p:attrName>style.visibility</p:attrName>
                                        </p:attrNameLst>
                                      </p:cBhvr>
                                      <p:to>
                                        <p:strVal val="visible"/>
                                      </p:to>
                                    </p:set>
                                    <p:animEffect transition="in" filter="fade">
                                      <p:cBhvr>
                                        <p:cTn id="144" dur="250"/>
                                        <p:tgtEl>
                                          <p:spTgt spid="13"/>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27"/>
                                        </p:tgtEl>
                                        <p:attrNameLst>
                                          <p:attrName>style.visibility</p:attrName>
                                        </p:attrNameLst>
                                      </p:cBhvr>
                                      <p:to>
                                        <p:strVal val="visible"/>
                                      </p:to>
                                    </p:set>
                                    <p:animEffect transition="in" filter="fade">
                                      <p:cBhvr>
                                        <p:cTn id="147" dur="250"/>
                                        <p:tgtEl>
                                          <p:spTgt spid="27"/>
                                        </p:tgtEl>
                                      </p:cBhvr>
                                    </p:animEffect>
                                  </p:childTnLst>
                                </p:cTn>
                              </p:par>
                              <p:par>
                                <p:cTn id="148" presetID="10" presetClass="exit" presetSubtype="0" fill="hold" nodeType="withEffect">
                                  <p:stCondLst>
                                    <p:cond delay="0"/>
                                  </p:stCondLst>
                                  <p:childTnLst>
                                    <p:animEffect transition="out" filter="fade">
                                      <p:cBhvr>
                                        <p:cTn id="149" dur="250"/>
                                        <p:tgtEl>
                                          <p:spTgt spid="12"/>
                                        </p:tgtEl>
                                      </p:cBhvr>
                                    </p:animEffect>
                                    <p:set>
                                      <p:cBhvr>
                                        <p:cTn id="150" dur="1" fill="hold">
                                          <p:stCondLst>
                                            <p:cond delay="249"/>
                                          </p:stCondLst>
                                        </p:cTn>
                                        <p:tgtEl>
                                          <p:spTgt spid="12"/>
                                        </p:tgtEl>
                                        <p:attrNameLst>
                                          <p:attrName>style.visibility</p:attrName>
                                        </p:attrNameLst>
                                      </p:cBhvr>
                                      <p:to>
                                        <p:strVal val="hidden"/>
                                      </p:to>
                                    </p:set>
                                  </p:childTnLst>
                                </p:cTn>
                              </p:par>
                              <p:par>
                                <p:cTn id="151" presetID="10" presetClass="exit" presetSubtype="0" fill="hold" grpId="1" nodeType="withEffect">
                                  <p:stCondLst>
                                    <p:cond delay="0"/>
                                  </p:stCondLst>
                                  <p:childTnLst>
                                    <p:animEffect transition="out" filter="fade">
                                      <p:cBhvr>
                                        <p:cTn id="152" dur="250"/>
                                        <p:tgtEl>
                                          <p:spTgt spid="26"/>
                                        </p:tgtEl>
                                      </p:cBhvr>
                                    </p:animEffect>
                                    <p:set>
                                      <p:cBhvr>
                                        <p:cTn id="153" dur="1" fill="hold">
                                          <p:stCondLst>
                                            <p:cond delay="24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animBg="1"/>
      <p:bldP spid="17" grpId="1" animBg="1"/>
      <p:bldP spid="20" grpId="0" animBg="1"/>
      <p:bldP spid="20" grpId="1" animBg="1"/>
      <p:bldP spid="19" grpId="0" animBg="1"/>
      <p:bldP spid="19"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359" y="4038600"/>
            <a:ext cx="21108828" cy="8382000"/>
          </a:xfrm>
          <a:solidFill>
            <a:schemeClr val="tx1">
              <a:lumMod val="95000"/>
              <a:lumOff val="5000"/>
              <a:alpha val="70000"/>
            </a:schemeClr>
          </a:solidFill>
          <a:effectLst>
            <a:softEdge rad="127000"/>
          </a:effectLst>
        </p:spPr>
        <p:txBody>
          <a:bodyPr>
            <a:noAutofit/>
          </a:bodyPr>
          <a:lstStyle/>
          <a:p>
            <a:pPr marL="1143000" indent="-1143000">
              <a:lnSpc>
                <a:spcPts val="6000"/>
              </a:lnSpc>
              <a:spcBef>
                <a:spcPts val="1800"/>
              </a:spcBef>
              <a:spcAft>
                <a:spcPts val="6000"/>
              </a:spcAft>
              <a:buClr>
                <a:srgbClr val="F9ED32"/>
              </a:buClr>
              <a:buFont typeface="+mj-lt"/>
              <a:buAutoNum type="arabicPeriod"/>
            </a:pPr>
            <a:r>
              <a:rPr lang="en-US" sz="5400" dirty="0" smtClean="0">
                <a:latin typeface="Arial" pitchFamily="34" charset="0"/>
                <a:cs typeface="Arial" pitchFamily="34" charset="0"/>
              </a:rPr>
              <a:t>Belt drive - the platter is turned by a rubber belt, which is turned by the motor </a:t>
            </a:r>
            <a:r>
              <a:rPr lang="en-US" sz="5400" dirty="0" smtClean="0">
                <a:latin typeface="Arial" pitchFamily="34" charset="0"/>
                <a:cs typeface="Arial" pitchFamily="34" charset="0"/>
              </a:rPr>
              <a:t>assembly </a:t>
            </a:r>
            <a:r>
              <a:rPr lang="en-US" sz="5400" dirty="0" smtClean="0">
                <a:latin typeface="Arial" pitchFamily="34" charset="0"/>
                <a:cs typeface="Arial" pitchFamily="34" charset="0"/>
              </a:rPr>
              <a:t>located to the side of the platter. This system is designed to keep external and motor vibrations down. This method is preferred by critical listeners with high-resolution stereo systems.</a:t>
            </a:r>
          </a:p>
          <a:p>
            <a:pPr marL="1143000" indent="-1143000">
              <a:lnSpc>
                <a:spcPts val="6000"/>
              </a:lnSpc>
              <a:spcBef>
                <a:spcPts val="1800"/>
              </a:spcBef>
              <a:buClr>
                <a:srgbClr val="F9ED32"/>
              </a:buClr>
              <a:buFont typeface="+mj-lt"/>
              <a:buAutoNum type="arabicPeriod"/>
            </a:pPr>
            <a:r>
              <a:rPr lang="en-US" sz="5400" dirty="0" smtClean="0">
                <a:latin typeface="Arial" pitchFamily="34" charset="0"/>
                <a:cs typeface="Arial" pitchFamily="34" charset="0"/>
              </a:rPr>
              <a:t>Direct drive - the platter is turned by the motor which is located directly beneath. It takes less time to start the platter and has higher torque. This method is preferred by DJs who need quick and precise operation.</a:t>
            </a:r>
            <a:endParaRPr lang="en-US" sz="5400" dirty="0">
              <a:latin typeface="Arial" pitchFamily="34" charset="0"/>
              <a:cs typeface="Arial" pitchFamily="34" charset="0"/>
            </a:endParaRPr>
          </a:p>
        </p:txBody>
      </p:sp>
      <p:sp>
        <p:nvSpPr>
          <p:cNvPr id="4" name="Subtitle 2"/>
          <p:cNvSpPr txBox="1">
            <a:spLocks/>
          </p:cNvSpPr>
          <p:nvPr/>
        </p:nvSpPr>
        <p:spPr>
          <a:xfrm>
            <a:off x="1296988" y="2209800"/>
            <a:ext cx="20573999" cy="1143000"/>
          </a:xfrm>
          <a:prstGeom prst="rect">
            <a:avLst/>
          </a:prstGeom>
        </p:spPr>
        <p:txBody>
          <a:bodyPr vert="horz" lIns="217728" tIns="108864" rIns="217728" bIns="108864" rtlCol="0">
            <a:normAutofit fontScale="92500"/>
          </a:bodyPr>
          <a:lstStyle>
            <a:lvl1pPr marL="816479" indent="-816479" algn="l" defTabSz="2177278" rtl="0" eaLnBrk="1" latinLnBrk="0" hangingPunct="1">
              <a:spcBef>
                <a:spcPct val="20000"/>
              </a:spcBef>
              <a:buFont typeface="Arial" panose="020B0604020202020204" pitchFamily="34" charset="0"/>
              <a:buChar char="•"/>
              <a:defRPr sz="6600" kern="1200">
                <a:solidFill>
                  <a:schemeClr val="bg1"/>
                </a:solidFill>
                <a:latin typeface="Helvetica Neue" pitchFamily="50"/>
                <a:ea typeface="+mn-ea"/>
                <a:cs typeface="+mn-cs"/>
              </a:defRPr>
            </a:lvl1pPr>
            <a:lvl2pPr marL="1769038" indent="-680399" algn="l" defTabSz="2177278" rtl="0" eaLnBrk="1" latinLnBrk="0" hangingPunct="1">
              <a:spcBef>
                <a:spcPct val="20000"/>
              </a:spcBef>
              <a:buFont typeface="Arial" panose="020B0604020202020204" pitchFamily="34" charset="0"/>
              <a:buChar char="–"/>
              <a:defRPr sz="6000" kern="1200">
                <a:solidFill>
                  <a:schemeClr val="bg1"/>
                </a:solidFill>
                <a:latin typeface="Helvetica Neue" pitchFamily="50"/>
                <a:ea typeface="+mn-ea"/>
                <a:cs typeface="+mn-cs"/>
              </a:defRPr>
            </a:lvl2pPr>
            <a:lvl3pPr marL="2721597" indent="-544319" algn="l" defTabSz="2177278" rtl="0" eaLnBrk="1" latinLnBrk="0" hangingPunct="1">
              <a:spcBef>
                <a:spcPct val="20000"/>
              </a:spcBef>
              <a:buFont typeface="Arial" panose="020B0604020202020204" pitchFamily="34" charset="0"/>
              <a:buChar char="•"/>
              <a:defRPr sz="4800" kern="1200">
                <a:solidFill>
                  <a:schemeClr val="bg1"/>
                </a:solidFill>
                <a:latin typeface="Helvetica Neue" pitchFamily="50"/>
                <a:ea typeface="+mn-ea"/>
                <a:cs typeface="+mn-cs"/>
              </a:defRPr>
            </a:lvl3pPr>
            <a:lvl4pPr marL="3810236"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4pPr>
            <a:lvl5pPr marL="4898875"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5pPr>
            <a:lvl6pPr marL="5987514"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6153"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4792"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3431"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a:lstStyle>
          <a:p>
            <a:pPr marL="0" indent="0">
              <a:buNone/>
            </a:pPr>
            <a:r>
              <a:rPr lang="en-US" sz="5400" b="1" i="1" dirty="0">
                <a:solidFill>
                  <a:srgbClr val="9EBAE5"/>
                </a:solidFill>
                <a:latin typeface="Arial" pitchFamily="34" charset="0"/>
                <a:cs typeface="Arial" pitchFamily="34" charset="0"/>
              </a:rPr>
              <a:t>T</a:t>
            </a:r>
            <a:r>
              <a:rPr lang="en-US" sz="5400" b="1" i="1" dirty="0" smtClean="0">
                <a:solidFill>
                  <a:srgbClr val="9EBAE5"/>
                </a:solidFill>
                <a:latin typeface="Arial" pitchFamily="34" charset="0"/>
                <a:cs typeface="Arial" pitchFamily="34" charset="0"/>
              </a:rPr>
              <a:t>here </a:t>
            </a:r>
            <a:r>
              <a:rPr lang="en-US" sz="5400" b="1" i="1" dirty="0">
                <a:solidFill>
                  <a:srgbClr val="9EBAE5"/>
                </a:solidFill>
                <a:latin typeface="Arial" pitchFamily="34" charset="0"/>
                <a:cs typeface="Arial" pitchFamily="34" charset="0"/>
              </a:rPr>
              <a:t>are two types of platter drive systems in modern </a:t>
            </a:r>
            <a:r>
              <a:rPr lang="en-US" sz="5400" b="1" i="1" dirty="0" smtClean="0">
                <a:solidFill>
                  <a:srgbClr val="9EBAE5"/>
                </a:solidFill>
                <a:latin typeface="Arial" pitchFamily="34" charset="0"/>
                <a:cs typeface="Arial" pitchFamily="34" charset="0"/>
              </a:rPr>
              <a:t>turntables</a:t>
            </a:r>
            <a:endParaRPr lang="en-US" sz="5400" b="1" i="1" dirty="0">
              <a:solidFill>
                <a:srgbClr val="9EBAE5"/>
              </a:solidFill>
              <a:latin typeface="Arial" pitchFamily="34" charset="0"/>
              <a:cs typeface="Arial" pitchFamily="34" charset="0"/>
            </a:endParaRPr>
          </a:p>
        </p:txBody>
      </p:sp>
      <p:sp>
        <p:nvSpPr>
          <p:cNvPr id="6" name="Title 5"/>
          <p:cNvSpPr>
            <a:spLocks noGrp="1"/>
          </p:cNvSpPr>
          <p:nvPr>
            <p:ph type="title"/>
          </p:nvPr>
        </p:nvSpPr>
        <p:spPr/>
        <p:txBody>
          <a:bodyPr/>
          <a:lstStyle/>
          <a:p>
            <a:r>
              <a:rPr lang="en-US" dirty="0" smtClean="0">
                <a:latin typeface="Arial" pitchFamily="34" charset="0"/>
                <a:cs typeface="Arial" pitchFamily="34" charset="0"/>
              </a:rPr>
              <a:t>Drive methods</a:t>
            </a:r>
            <a:endParaRPr lang="en-US" dirty="0">
              <a:latin typeface="Arial" pitchFamily="34" charset="0"/>
              <a:cs typeface="Arial" pitchFamily="34" charset="0"/>
            </a:endParaRPr>
          </a:p>
        </p:txBody>
      </p:sp>
    </p:spTree>
    <p:extLst>
      <p:ext uri="{BB962C8B-B14F-4D97-AF65-F5344CB8AC3E}">
        <p14:creationId xmlns:p14="http://schemas.microsoft.com/office/powerpoint/2010/main" val="73012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par>
                          <p:cTn id="11" fill="hold">
                            <p:stCondLst>
                              <p:cond delay="1000"/>
                            </p:stCondLst>
                            <p:childTnLst>
                              <p:par>
                                <p:cTn id="12" presetID="22" presetClass="entr" presetSubtype="1"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Turntable setup</a:t>
            </a:r>
            <a:endParaRPr lang="en-US" dirty="0">
              <a:latin typeface="Arial" pitchFamily="34" charset="0"/>
              <a:cs typeface="Arial" pitchFamily="34" charset="0"/>
            </a:endParaRPr>
          </a:p>
        </p:txBody>
      </p:sp>
      <p:sp>
        <p:nvSpPr>
          <p:cNvPr id="8" name="Subtitle 2"/>
          <p:cNvSpPr txBox="1">
            <a:spLocks/>
          </p:cNvSpPr>
          <p:nvPr/>
        </p:nvSpPr>
        <p:spPr>
          <a:xfrm>
            <a:off x="1296988" y="2209800"/>
            <a:ext cx="13182599" cy="1143000"/>
          </a:xfrm>
          <a:prstGeom prst="rect">
            <a:avLst/>
          </a:prstGeom>
        </p:spPr>
        <p:txBody>
          <a:bodyPr vert="horz" lIns="217728" tIns="108864" rIns="217728" bIns="108864" rtlCol="0">
            <a:normAutofit/>
          </a:bodyPr>
          <a:lstStyle>
            <a:lvl1pPr marL="816479" indent="-816479" algn="l" defTabSz="2177278" rtl="0" eaLnBrk="1" latinLnBrk="0" hangingPunct="1">
              <a:spcBef>
                <a:spcPct val="20000"/>
              </a:spcBef>
              <a:buFont typeface="Arial" panose="020B0604020202020204" pitchFamily="34" charset="0"/>
              <a:buChar char="•"/>
              <a:defRPr sz="6600" kern="1200">
                <a:solidFill>
                  <a:schemeClr val="bg1"/>
                </a:solidFill>
                <a:latin typeface="Helvetica Neue" pitchFamily="50"/>
                <a:ea typeface="+mn-ea"/>
                <a:cs typeface="+mn-cs"/>
              </a:defRPr>
            </a:lvl1pPr>
            <a:lvl2pPr marL="1769038" indent="-680399" algn="l" defTabSz="2177278" rtl="0" eaLnBrk="1" latinLnBrk="0" hangingPunct="1">
              <a:spcBef>
                <a:spcPct val="20000"/>
              </a:spcBef>
              <a:buFont typeface="Arial" panose="020B0604020202020204" pitchFamily="34" charset="0"/>
              <a:buChar char="–"/>
              <a:defRPr sz="6000" kern="1200">
                <a:solidFill>
                  <a:schemeClr val="bg1"/>
                </a:solidFill>
                <a:latin typeface="Helvetica Neue" pitchFamily="50"/>
                <a:ea typeface="+mn-ea"/>
                <a:cs typeface="+mn-cs"/>
              </a:defRPr>
            </a:lvl2pPr>
            <a:lvl3pPr marL="2721597" indent="-544319" algn="l" defTabSz="2177278" rtl="0" eaLnBrk="1" latinLnBrk="0" hangingPunct="1">
              <a:spcBef>
                <a:spcPct val="20000"/>
              </a:spcBef>
              <a:buFont typeface="Arial" panose="020B0604020202020204" pitchFamily="34" charset="0"/>
              <a:buChar char="•"/>
              <a:defRPr sz="4800" kern="1200">
                <a:solidFill>
                  <a:schemeClr val="bg1"/>
                </a:solidFill>
                <a:latin typeface="Helvetica Neue" pitchFamily="50"/>
                <a:ea typeface="+mn-ea"/>
                <a:cs typeface="+mn-cs"/>
              </a:defRPr>
            </a:lvl3pPr>
            <a:lvl4pPr marL="3810236"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4pPr>
            <a:lvl5pPr marL="4898875" indent="-544319" algn="l" defTabSz="2177278" rtl="0" eaLnBrk="1" latinLnBrk="0" hangingPunct="1">
              <a:spcBef>
                <a:spcPct val="20000"/>
              </a:spcBef>
              <a:buFont typeface="Arial" panose="020B0604020202020204" pitchFamily="34" charset="0"/>
              <a:buChar char="»"/>
              <a:defRPr sz="4000" kern="1200">
                <a:solidFill>
                  <a:schemeClr val="bg1"/>
                </a:solidFill>
                <a:latin typeface="Helvetica Neue" pitchFamily="50"/>
                <a:ea typeface="+mn-ea"/>
                <a:cs typeface="+mn-cs"/>
              </a:defRPr>
            </a:lvl5pPr>
            <a:lvl6pPr marL="5987514"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6pPr>
            <a:lvl7pPr marL="7076153"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7pPr>
            <a:lvl8pPr marL="8164792"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8pPr>
            <a:lvl9pPr marL="9253431" indent="-544319" algn="l" defTabSz="2177278"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9pPr>
          </a:lstStyle>
          <a:p>
            <a:pPr marL="0" indent="0">
              <a:buNone/>
            </a:pPr>
            <a:r>
              <a:rPr lang="en-US" sz="5400" b="1" i="1" dirty="0" smtClean="0">
                <a:solidFill>
                  <a:srgbClr val="9EBAE5"/>
                </a:solidFill>
                <a:latin typeface="Arial" pitchFamily="34" charset="0"/>
                <a:cs typeface="Arial" pitchFamily="34" charset="0"/>
              </a:rPr>
              <a:t>5 easy steps</a:t>
            </a:r>
            <a:endParaRPr lang="en-US" sz="5400" b="1" i="1" dirty="0">
              <a:solidFill>
                <a:srgbClr val="9EBAE5"/>
              </a:solidFill>
              <a:latin typeface="Arial" pitchFamily="34" charset="0"/>
              <a:cs typeface="Arial" pitchFamily="34" charset="0"/>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9687" y="3886200"/>
            <a:ext cx="14709168" cy="5791200"/>
          </a:xfrm>
          <a:prstGeom prst="rect">
            <a:avLst/>
          </a:prstGeom>
        </p:spPr>
      </p:pic>
      <p:sp>
        <p:nvSpPr>
          <p:cNvPr id="6" name="Content Placeholder 5"/>
          <p:cNvSpPr>
            <a:spLocks noGrp="1"/>
          </p:cNvSpPr>
          <p:nvPr>
            <p:ph idx="1"/>
          </p:nvPr>
        </p:nvSpPr>
        <p:spPr>
          <a:xfrm>
            <a:off x="7888287" y="3886200"/>
            <a:ext cx="14554200" cy="5791200"/>
          </a:xfrm>
          <a:solidFill>
            <a:srgbClr val="000000">
              <a:alpha val="69804"/>
            </a:srgbClr>
          </a:solidFill>
          <a:effectLst>
            <a:softEdge rad="127000"/>
          </a:effectLst>
        </p:spPr>
        <p:txBody>
          <a:bodyPr>
            <a:noAutofit/>
          </a:bodyPr>
          <a:lstStyle/>
          <a:p>
            <a:pPr marL="0" indent="0">
              <a:lnSpc>
                <a:spcPts val="7000"/>
              </a:lnSpc>
              <a:buNone/>
            </a:pPr>
            <a:r>
              <a:rPr lang="en-US" sz="6000" dirty="0">
                <a:latin typeface="Arial" pitchFamily="34" charset="0"/>
                <a:cs typeface="Arial" pitchFamily="34" charset="0"/>
              </a:rPr>
              <a:t>Once you're familiar with the parts of a turntable, you can then go through the process of setting it up to play vinyl records. Proper setup will ensure that you get excellent sound quality </a:t>
            </a:r>
            <a:r>
              <a:rPr lang="en-US" sz="6000" dirty="0" smtClean="0">
                <a:latin typeface="Arial" pitchFamily="34" charset="0"/>
                <a:cs typeface="Arial" pitchFamily="34" charset="0"/>
              </a:rPr>
              <a:t>and </a:t>
            </a:r>
            <a:r>
              <a:rPr lang="en-US" sz="6000" dirty="0">
                <a:latin typeface="Arial" pitchFamily="34" charset="0"/>
                <a:cs typeface="Arial" pitchFamily="34" charset="0"/>
              </a:rPr>
              <a:t>don't damage your records.</a:t>
            </a:r>
          </a:p>
        </p:txBody>
      </p:sp>
    </p:spTree>
    <p:extLst>
      <p:ext uri="{BB962C8B-B14F-4D97-AF65-F5344CB8AC3E}">
        <p14:creationId xmlns:p14="http://schemas.microsoft.com/office/powerpoint/2010/main" val="245004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6" presetClass="entr" presetSubtype="32" fill="hold" nodeType="withEffect">
                                  <p:stCondLst>
                                    <p:cond delay="250"/>
                                  </p:stCondLst>
                                  <p:childTnLst>
                                    <p:set>
                                      <p:cBhvr>
                                        <p:cTn id="12" dur="1" fill="hold">
                                          <p:stCondLst>
                                            <p:cond delay="0"/>
                                          </p:stCondLst>
                                        </p:cTn>
                                        <p:tgtEl>
                                          <p:spTgt spid="14"/>
                                        </p:tgtEl>
                                        <p:attrNameLst>
                                          <p:attrName>style.visibility</p:attrName>
                                        </p:attrNameLst>
                                      </p:cBhvr>
                                      <p:to>
                                        <p:strVal val="visible"/>
                                      </p:to>
                                    </p:set>
                                    <p:animEffect transition="in" filter="circle(out)">
                                      <p:cBhvr>
                                        <p:cTn id="13" dur="750"/>
                                        <p:tgtEl>
                                          <p:spTgt spid="14"/>
                                        </p:tgtEl>
                                      </p:cBhvr>
                                    </p:animEffect>
                                  </p:childTnLst>
                                </p:cTn>
                              </p:par>
                              <p:par>
                                <p:cTn id="14" presetID="22" presetClass="entr" presetSubtype="1" fill="hold" grpId="0" nodeType="withEffect">
                                  <p:stCondLst>
                                    <p:cond delay="750"/>
                                  </p:stCondLst>
                                  <p:childTnLst>
                                    <p:set>
                                      <p:cBhvr>
                                        <p:cTn id="15" dur="1" fill="hold">
                                          <p:stCondLst>
                                            <p:cond delay="0"/>
                                          </p:stCondLst>
                                        </p:cTn>
                                        <p:tgtEl>
                                          <p:spTgt spid="6">
                                            <p:bg/>
                                          </p:spTgt>
                                        </p:tgtEl>
                                        <p:attrNameLst>
                                          <p:attrName>style.visibility</p:attrName>
                                        </p:attrNameLst>
                                      </p:cBhvr>
                                      <p:to>
                                        <p:strVal val="visible"/>
                                      </p:to>
                                    </p:set>
                                    <p:animEffect transition="in" filter="wipe(up)">
                                      <p:cBhvr>
                                        <p:cTn id="16" dur="750"/>
                                        <p:tgtEl>
                                          <p:spTgt spid="6">
                                            <p:bg/>
                                          </p:spTgt>
                                        </p:tgtEl>
                                      </p:cBhvr>
                                    </p:animEffect>
                                  </p:childTnLst>
                                </p:cTn>
                              </p:par>
                              <p:par>
                                <p:cTn id="17" presetID="22" presetClass="entr" presetSubtype="1" fill="hold" grpId="0" nodeType="withEffect">
                                  <p:stCondLst>
                                    <p:cond delay="75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ipe(up)">
                                      <p:cBhvr>
                                        <p:cTn id="19" dur="75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6"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1.</a:t>
            </a:r>
            <a:r>
              <a:rPr lang="en-US" dirty="0" smtClean="0">
                <a:latin typeface="Arial" pitchFamily="34" charset="0"/>
                <a:cs typeface="Arial" pitchFamily="34" charset="0"/>
              </a:rPr>
              <a:t> Balance the tonearm</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20078700" cy="96774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The tonearm must be properly balanced to ensure that the needle doesn't dig into the groove. Set "Anti-skate" to 0. Remove </a:t>
            </a:r>
            <a:r>
              <a:rPr lang="en-US" sz="6000" dirty="0" smtClean="0">
                <a:latin typeface="Arial" pitchFamily="34" charset="0"/>
                <a:cs typeface="Arial" pitchFamily="34" charset="0"/>
              </a:rPr>
              <a:t>tonearm from </a:t>
            </a:r>
            <a:r>
              <a:rPr lang="en-US" sz="6000" dirty="0">
                <a:latin typeface="Arial" pitchFamily="34" charset="0"/>
                <a:cs typeface="Arial" pitchFamily="34" charset="0"/>
              </a:rPr>
              <a:t>rest. </a:t>
            </a:r>
            <a:r>
              <a:rPr lang="en-US" sz="6000" dirty="0" smtClean="0">
                <a:latin typeface="Arial" pitchFamily="34" charset="0"/>
                <a:cs typeface="Arial" pitchFamily="34" charset="0"/>
              </a:rPr>
              <a:t>Adjust </a:t>
            </a:r>
            <a:r>
              <a:rPr lang="en-US" sz="6000" dirty="0">
                <a:latin typeface="Arial" pitchFamily="34" charset="0"/>
                <a:cs typeface="Arial" pitchFamily="34" charset="0"/>
              </a:rPr>
              <a:t>counterweight until tonearm balances horizontally. Note the number on the counterweight, </a:t>
            </a:r>
            <a:r>
              <a:rPr lang="en-US" sz="6000" dirty="0" smtClean="0">
                <a:latin typeface="Arial" pitchFamily="34" charset="0"/>
                <a:cs typeface="Arial" pitchFamily="34" charset="0"/>
              </a:rPr>
              <a:t>and </a:t>
            </a:r>
            <a:r>
              <a:rPr lang="en-US" sz="6000" dirty="0">
                <a:latin typeface="Arial" pitchFamily="34" charset="0"/>
                <a:cs typeface="Arial" pitchFamily="34" charset="0"/>
              </a:rPr>
              <a:t>set </a:t>
            </a:r>
            <a:r>
              <a:rPr lang="en-US" sz="6000" dirty="0" smtClean="0">
                <a:latin typeface="Arial" pitchFamily="34" charset="0"/>
                <a:cs typeface="Arial" pitchFamily="34" charset="0"/>
              </a:rPr>
              <a:t>anti-skate </a:t>
            </a:r>
            <a:r>
              <a:rPr lang="en-US" sz="6000" dirty="0">
                <a:latin typeface="Arial" pitchFamily="34" charset="0"/>
                <a:cs typeface="Arial" pitchFamily="34" charset="0"/>
              </a:rPr>
              <a:t>to same.</a:t>
            </a:r>
          </a:p>
          <a:p>
            <a:pPr marL="0" indent="0">
              <a:lnSpc>
                <a:spcPts val="7000"/>
              </a:lnSpc>
              <a:spcAft>
                <a:spcPts val="7800"/>
              </a:spcAft>
              <a:buNone/>
            </a:pPr>
            <a:r>
              <a:rPr lang="en-US" sz="6000" dirty="0">
                <a:latin typeface="Arial" pitchFamily="34" charset="0"/>
                <a:cs typeface="Arial" pitchFamily="34" charset="0"/>
              </a:rPr>
              <a:t>Anti-skate counteracts the tendency of the record to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pull </a:t>
            </a:r>
            <a:r>
              <a:rPr lang="en-US" sz="6000" dirty="0">
                <a:latin typeface="Arial" pitchFamily="34" charset="0"/>
                <a:cs typeface="Arial" pitchFamily="34" charset="0"/>
              </a:rPr>
              <a:t>the tonearm inward as it moves toward the </a:t>
            </a:r>
            <a:r>
              <a:rPr lang="en-US" sz="6000" dirty="0" smtClean="0">
                <a:latin typeface="Arial" pitchFamily="34" charset="0"/>
                <a:cs typeface="Arial" pitchFamily="34" charset="0"/>
              </a:rPr>
              <a:t>spindle.</a:t>
            </a:r>
            <a:br>
              <a:rPr lang="en-US" sz="6000" dirty="0" smtClean="0">
                <a:latin typeface="Arial" pitchFamily="34" charset="0"/>
                <a:cs typeface="Arial" pitchFamily="34" charset="0"/>
              </a:rPr>
            </a:br>
            <a:r>
              <a:rPr lang="en-US" sz="6000" dirty="0" smtClean="0">
                <a:latin typeface="Arial" pitchFamily="34" charset="0"/>
                <a:cs typeface="Arial" pitchFamily="34" charset="0"/>
              </a:rPr>
              <a:t>It is used to help the </a:t>
            </a:r>
            <a:r>
              <a:rPr lang="en-US" sz="6000" dirty="0">
                <a:latin typeface="Arial" pitchFamily="34" charset="0"/>
                <a:cs typeface="Arial" pitchFamily="34" charset="0"/>
              </a:rPr>
              <a:t>needle </a:t>
            </a:r>
            <a:r>
              <a:rPr lang="en-US" sz="6000" dirty="0" smtClean="0">
                <a:latin typeface="Arial" pitchFamily="34" charset="0"/>
                <a:cs typeface="Arial" pitchFamily="34" charset="0"/>
              </a:rPr>
              <a:t>ride </a:t>
            </a:r>
            <a:r>
              <a:rPr lang="en-US" sz="6000" dirty="0">
                <a:latin typeface="Arial" pitchFamily="34" charset="0"/>
                <a:cs typeface="Arial" pitchFamily="34" charset="0"/>
              </a:rPr>
              <a:t>the very center of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the groove, which preserves the integrity of the vinyl.</a:t>
            </a:r>
            <a:endParaRPr lang="en-US" sz="6000" dirty="0">
              <a:latin typeface="Arial" pitchFamily="34" charset="0"/>
              <a:cs typeface="Arial" pitchFamily="34" charset="0"/>
            </a:endParaRPr>
          </a:p>
        </p:txBody>
      </p:sp>
    </p:spTree>
    <p:extLst>
      <p:ext uri="{BB962C8B-B14F-4D97-AF65-F5344CB8AC3E}">
        <p14:creationId xmlns:p14="http://schemas.microsoft.com/office/powerpoint/2010/main" val="145691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2.</a:t>
            </a:r>
            <a:r>
              <a:rPr lang="en-US" dirty="0" smtClean="0">
                <a:latin typeface="Arial" pitchFamily="34" charset="0"/>
                <a:cs typeface="Arial" pitchFamily="34" charset="0"/>
              </a:rPr>
              <a:t> Set proper platter speed</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19240500" cy="58674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Depending on your turntable, there are a couple methods to ensure the proper speed is maintained.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In </a:t>
            </a:r>
            <a:r>
              <a:rPr lang="en-US" sz="6000" dirty="0">
                <a:latin typeface="Arial" pitchFamily="34" charset="0"/>
                <a:cs typeface="Arial" pitchFamily="34" charset="0"/>
              </a:rPr>
              <a:t>our example, speed is maintained using a strobe </a:t>
            </a:r>
            <a:r>
              <a:rPr lang="en-US" sz="6000" dirty="0" smtClean="0">
                <a:latin typeface="Arial" pitchFamily="34" charset="0"/>
                <a:cs typeface="Arial" pitchFamily="34" charset="0"/>
              </a:rPr>
              <a:t>light and markings </a:t>
            </a:r>
            <a:r>
              <a:rPr lang="en-US" sz="6000" dirty="0">
                <a:latin typeface="Arial" pitchFamily="34" charset="0"/>
                <a:cs typeface="Arial" pitchFamily="34" charset="0"/>
              </a:rPr>
              <a:t>on the side of the platter.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The </a:t>
            </a:r>
            <a:r>
              <a:rPr lang="en-US" sz="6000" dirty="0">
                <a:latin typeface="Arial" pitchFamily="34" charset="0"/>
                <a:cs typeface="Arial" pitchFamily="34" charset="0"/>
              </a:rPr>
              <a:t>corresponding mark will appear to float when the speed is adjusted properly.</a:t>
            </a:r>
          </a:p>
        </p:txBody>
      </p:sp>
    </p:spTree>
    <p:extLst>
      <p:ext uri="{BB962C8B-B14F-4D97-AF65-F5344CB8AC3E}">
        <p14:creationId xmlns:p14="http://schemas.microsoft.com/office/powerpoint/2010/main" val="410014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3.</a:t>
            </a:r>
            <a:r>
              <a:rPr lang="en-US" dirty="0" smtClean="0">
                <a:latin typeface="Arial" pitchFamily="34" charset="0"/>
                <a:cs typeface="Arial" pitchFamily="34" charset="0"/>
              </a:rPr>
              <a:t> Ensure solid mount</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19240500" cy="75438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Turntable placement is as important as proper adjustment. It can't be placed on a surface that is not solid or moves too much, as it could cause the record to skip. Place the turntable on a solid wood credenza or similar. Some turntables have feet specially designed to reduce vibration or isolate it from the mounting surface. There are also special racks designed to reduce vibration in electronic equipment.</a:t>
            </a:r>
          </a:p>
        </p:txBody>
      </p:sp>
    </p:spTree>
    <p:extLst>
      <p:ext uri="{BB962C8B-B14F-4D97-AF65-F5344CB8AC3E}">
        <p14:creationId xmlns:p14="http://schemas.microsoft.com/office/powerpoint/2010/main" val="347807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rgbClr val="F9ED32"/>
                </a:solidFill>
                <a:latin typeface="Arial" pitchFamily="34" charset="0"/>
                <a:cs typeface="Arial" pitchFamily="34" charset="0"/>
              </a:rPr>
              <a:t>4.</a:t>
            </a:r>
            <a:r>
              <a:rPr lang="en-US" dirty="0" smtClean="0">
                <a:latin typeface="Arial" pitchFamily="34" charset="0"/>
                <a:cs typeface="Arial" pitchFamily="34" charset="0"/>
              </a:rPr>
              <a:t> Keep away from prying hands</a:t>
            </a:r>
            <a:endParaRPr lang="en-US" dirty="0">
              <a:latin typeface="Arial" pitchFamily="34" charset="0"/>
              <a:cs typeface="Arial" pitchFamily="34" charset="0"/>
            </a:endParaRPr>
          </a:p>
        </p:txBody>
      </p:sp>
      <p:sp>
        <p:nvSpPr>
          <p:cNvPr id="3" name="Content Placeholder 2"/>
          <p:cNvSpPr>
            <a:spLocks noGrp="1"/>
          </p:cNvSpPr>
          <p:nvPr>
            <p:ph idx="1"/>
          </p:nvPr>
        </p:nvSpPr>
        <p:spPr>
          <a:xfrm>
            <a:off x="2249487" y="3200400"/>
            <a:ext cx="19240500" cy="4114800"/>
          </a:xfrm>
          <a:solidFill>
            <a:srgbClr val="0D0D0D">
              <a:alpha val="69804"/>
            </a:srgbClr>
          </a:solidFill>
          <a:effectLst>
            <a:softEdge rad="127000"/>
          </a:effectLst>
        </p:spPr>
        <p:txBody>
          <a:bodyPr anchor="t">
            <a:noAutofit/>
          </a:bodyPr>
          <a:lstStyle/>
          <a:p>
            <a:pPr marL="0" indent="0">
              <a:lnSpc>
                <a:spcPts val="7000"/>
              </a:lnSpc>
              <a:spcAft>
                <a:spcPts val="7800"/>
              </a:spcAft>
              <a:buNone/>
            </a:pPr>
            <a:r>
              <a:rPr lang="en-US" sz="6000" dirty="0">
                <a:latin typeface="Arial" pitchFamily="34" charset="0"/>
                <a:cs typeface="Arial" pitchFamily="34" charset="0"/>
              </a:rPr>
              <a:t>Small children or pets have a curiosity complex that usually leads to equipment tampering. Keep </a:t>
            </a:r>
            <a:r>
              <a:rPr lang="en-US" sz="6000" dirty="0" smtClean="0">
                <a:latin typeface="Arial" pitchFamily="34" charset="0"/>
                <a:cs typeface="Arial" pitchFamily="34" charset="0"/>
              </a:rPr>
              <a:t>the turntable out </a:t>
            </a:r>
            <a:r>
              <a:rPr lang="en-US" sz="6000" dirty="0">
                <a:latin typeface="Arial" pitchFamily="34" charset="0"/>
                <a:cs typeface="Arial" pitchFamily="34" charset="0"/>
              </a:rPr>
              <a:t>of their reach, </a:t>
            </a:r>
            <a:r>
              <a:rPr lang="en-US" sz="6000" dirty="0" smtClean="0">
                <a:latin typeface="Arial" pitchFamily="34" charset="0"/>
                <a:cs typeface="Arial" pitchFamily="34" charset="0"/>
              </a:rPr>
              <a:t>and </a:t>
            </a:r>
            <a:r>
              <a:rPr lang="en-US" sz="6000" dirty="0">
                <a:latin typeface="Arial" pitchFamily="34" charset="0"/>
                <a:cs typeface="Arial" pitchFamily="34" charset="0"/>
              </a:rPr>
              <a:t>use the dust cover </a:t>
            </a:r>
            <a:r>
              <a:rPr lang="en-US" sz="6000" dirty="0" smtClean="0">
                <a:latin typeface="Arial" pitchFamily="34" charset="0"/>
                <a:cs typeface="Arial" pitchFamily="34" charset="0"/>
              </a:rPr>
              <a:t/>
            </a:r>
            <a:br>
              <a:rPr lang="en-US" sz="6000" dirty="0" smtClean="0">
                <a:latin typeface="Arial" pitchFamily="34" charset="0"/>
                <a:cs typeface="Arial" pitchFamily="34" charset="0"/>
              </a:rPr>
            </a:br>
            <a:r>
              <a:rPr lang="en-US" sz="6000" dirty="0" smtClean="0">
                <a:latin typeface="Arial" pitchFamily="34" charset="0"/>
                <a:cs typeface="Arial" pitchFamily="34" charset="0"/>
              </a:rPr>
              <a:t>to </a:t>
            </a:r>
            <a:r>
              <a:rPr lang="en-US" sz="6000" dirty="0">
                <a:latin typeface="Arial" pitchFamily="34" charset="0"/>
                <a:cs typeface="Arial" pitchFamily="34" charset="0"/>
              </a:rPr>
              <a:t>protect the sensitive components </a:t>
            </a:r>
            <a:r>
              <a:rPr lang="en-US" sz="6000" dirty="0" smtClean="0">
                <a:latin typeface="Arial" pitchFamily="34" charset="0"/>
                <a:cs typeface="Arial" pitchFamily="34" charset="0"/>
              </a:rPr>
              <a:t>and </a:t>
            </a:r>
            <a:r>
              <a:rPr lang="en-US" sz="6000" dirty="0">
                <a:latin typeface="Arial" pitchFamily="34" charset="0"/>
                <a:cs typeface="Arial" pitchFamily="34" charset="0"/>
              </a:rPr>
              <a:t>vinyl.</a:t>
            </a:r>
          </a:p>
        </p:txBody>
      </p:sp>
    </p:spTree>
    <p:extLst>
      <p:ext uri="{BB962C8B-B14F-4D97-AF65-F5344CB8AC3E}">
        <p14:creationId xmlns:p14="http://schemas.microsoft.com/office/powerpoint/2010/main" val="246430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TotalTime>
  <Words>682</Words>
  <Application>Microsoft Office PowerPoint</Application>
  <PresentationFormat>Custom</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Analog in a digital world</vt:lpstr>
      <vt:lpstr>Beginner or advanced?</vt:lpstr>
      <vt:lpstr>Turntable anatomy</vt:lpstr>
      <vt:lpstr>Drive methods</vt:lpstr>
      <vt:lpstr>Turntable setup</vt:lpstr>
      <vt:lpstr>1. Balance the tonearm</vt:lpstr>
      <vt:lpstr>2. Set proper platter speed</vt:lpstr>
      <vt:lpstr>3. Ensure solid mount</vt:lpstr>
      <vt:lpstr>4. Keep away from prying hands</vt:lpstr>
      <vt:lpstr>5. Sit back and enjoy!</vt:lpstr>
      <vt:lpstr>“Neon Turntable” image by Darren Johnson from his flickr.com page, superimposed over an image taken from Apple Keynote</vt:lpstr>
      <vt:lpstr>All text, design, animation, &amp; artwork by Jonathan Doan Please visit http://www.jonathanldoan.weebly.com  for more information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KodiakDELL</dc:creator>
  <cp:lastModifiedBy>KodiakDELL</cp:lastModifiedBy>
  <cp:revision>139</cp:revision>
  <dcterms:created xsi:type="dcterms:W3CDTF">2014-07-13T22:35:35Z</dcterms:created>
  <dcterms:modified xsi:type="dcterms:W3CDTF">2014-07-19T00:14:56Z</dcterms:modified>
</cp:coreProperties>
</file>